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84" r:id="rId1"/>
  </p:sldMasterIdLst>
  <p:notesMasterIdLst>
    <p:notesMasterId r:id="rId27"/>
  </p:notesMasterIdLst>
  <p:handoutMasterIdLst>
    <p:handoutMasterId r:id="rId28"/>
  </p:handoutMasterIdLst>
  <p:sldIdLst>
    <p:sldId id="304" r:id="rId2"/>
    <p:sldId id="313" r:id="rId3"/>
    <p:sldId id="677" r:id="rId4"/>
    <p:sldId id="679" r:id="rId5"/>
    <p:sldId id="717" r:id="rId6"/>
    <p:sldId id="723" r:id="rId7"/>
    <p:sldId id="724" r:id="rId8"/>
    <p:sldId id="716" r:id="rId9"/>
    <p:sldId id="722" r:id="rId10"/>
    <p:sldId id="721" r:id="rId11"/>
    <p:sldId id="714" r:id="rId12"/>
    <p:sldId id="719" r:id="rId13"/>
    <p:sldId id="720" r:id="rId14"/>
    <p:sldId id="725" r:id="rId15"/>
    <p:sldId id="709" r:id="rId16"/>
    <p:sldId id="727" r:id="rId17"/>
    <p:sldId id="726" r:id="rId18"/>
    <p:sldId id="711" r:id="rId19"/>
    <p:sldId id="730" r:id="rId20"/>
    <p:sldId id="729" r:id="rId21"/>
    <p:sldId id="681" r:id="rId22"/>
    <p:sldId id="731" r:id="rId23"/>
    <p:sldId id="732" r:id="rId24"/>
    <p:sldId id="442" r:id="rId25"/>
    <p:sldId id="275" r:id="rId26"/>
  </p:sldIdLst>
  <p:sldSz cx="9906000" cy="6858000" type="A4"/>
  <p:notesSz cx="7102475" cy="10233025"/>
  <p:defaultTex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8A2E"/>
    <a:srgbClr val="FF0000"/>
    <a:srgbClr val="A4D400"/>
    <a:srgbClr val="CBCDD6"/>
    <a:srgbClr val="E7E8EC"/>
    <a:srgbClr val="92D400"/>
    <a:srgbClr val="002776"/>
    <a:srgbClr val="7BCE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8" autoAdjust="0"/>
    <p:restoredTop sz="71356" autoAdjust="0"/>
  </p:normalViewPr>
  <p:slideViewPr>
    <p:cSldViewPr snapToGrid="0">
      <p:cViewPr varScale="1">
        <p:scale>
          <a:sx n="75" d="100"/>
          <a:sy n="75" d="100"/>
        </p:scale>
        <p:origin x="-750" y="-84"/>
      </p:cViewPr>
      <p:guideLst>
        <p:guide orient="horz" pos="2444"/>
        <p:guide orient="horz" pos="2261"/>
        <p:guide orient="horz" pos="2795"/>
        <p:guide orient="horz" pos="1179"/>
        <p:guide pos="261"/>
        <p:guide pos="5859"/>
        <p:guide pos="4778"/>
        <p:guide pos="4646"/>
        <p:guide pos="3403"/>
        <p:guide pos="3514"/>
        <p:guide pos="4859"/>
        <p:guide pos="4515"/>
      </p:guideLst>
    </p:cSldViewPr>
  </p:slideViewPr>
  <p:outlineViewPr>
    <p:cViewPr>
      <p:scale>
        <a:sx n="33" d="100"/>
        <a:sy n="33" d="100"/>
      </p:scale>
      <p:origin x="48" y="42528"/>
    </p:cViewPr>
  </p:outlineViewPr>
  <p:notesTextViewPr>
    <p:cViewPr>
      <p:scale>
        <a:sx n="100" d="100"/>
        <a:sy n="100" d="100"/>
      </p:scale>
      <p:origin x="0" y="0"/>
    </p:cViewPr>
  </p:notesTextViewPr>
  <p:sorterViewPr>
    <p:cViewPr>
      <p:scale>
        <a:sx n="100" d="100"/>
        <a:sy n="100" d="100"/>
      </p:scale>
      <p:origin x="0" y="5154"/>
    </p:cViewPr>
  </p:sorterViewPr>
  <p:notesViewPr>
    <p:cSldViewPr snapToGrid="0">
      <p:cViewPr>
        <p:scale>
          <a:sx n="100" d="100"/>
          <a:sy n="100" d="100"/>
        </p:scale>
        <p:origin x="-1566" y="1344"/>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4350"/>
          </a:xfrm>
          <a:prstGeom prst="rect">
            <a:avLst/>
          </a:prstGeom>
          <a:noFill/>
          <a:ln w="9525">
            <a:noFill/>
            <a:miter lim="800000"/>
            <a:headEnd/>
            <a:tailEnd/>
          </a:ln>
        </p:spPr>
        <p:txBody>
          <a:bodyPr vert="horz" wrap="square" lIns="66371" tIns="33186" rIns="66371" bIns="33186" numCol="1" anchor="t" anchorCtr="0" compatLnSpc="1">
            <a:prstTxWarp prst="textNoShape">
              <a:avLst/>
            </a:prstTxWarp>
          </a:bodyPr>
          <a:lstStyle>
            <a:lvl1pPr defTabSz="661405">
              <a:defRPr sz="900"/>
            </a:lvl1pPr>
          </a:lstStyle>
          <a:p>
            <a:pPr>
              <a:defRPr/>
            </a:pPr>
            <a:endParaRPr lang="en-US" dirty="0"/>
          </a:p>
        </p:txBody>
      </p:sp>
      <p:sp>
        <p:nvSpPr>
          <p:cNvPr id="3" name="Date Placeholder 2"/>
          <p:cNvSpPr>
            <a:spLocks noGrp="1"/>
          </p:cNvSpPr>
          <p:nvPr>
            <p:ph type="dt" sz="quarter" idx="1"/>
          </p:nvPr>
        </p:nvSpPr>
        <p:spPr bwMode="auto">
          <a:xfrm>
            <a:off x="4024313" y="0"/>
            <a:ext cx="3076575" cy="514350"/>
          </a:xfrm>
          <a:prstGeom prst="rect">
            <a:avLst/>
          </a:prstGeom>
          <a:noFill/>
          <a:ln w="9525">
            <a:noFill/>
            <a:miter lim="800000"/>
            <a:headEnd/>
            <a:tailEnd/>
          </a:ln>
        </p:spPr>
        <p:txBody>
          <a:bodyPr vert="horz" wrap="square" lIns="66371" tIns="33186" rIns="66371" bIns="33186" numCol="1" anchor="t" anchorCtr="0" compatLnSpc="1">
            <a:prstTxWarp prst="textNoShape">
              <a:avLst/>
            </a:prstTxWarp>
          </a:bodyPr>
          <a:lstStyle>
            <a:lvl1pPr algn="r" defTabSz="661405">
              <a:defRPr sz="900"/>
            </a:lvl1pPr>
          </a:lstStyle>
          <a:p>
            <a:pPr>
              <a:defRPr/>
            </a:pPr>
            <a:fld id="{12F484A3-D786-4219-81CB-6BE5ECB1CE76}" type="datetimeFigureOut">
              <a:rPr lang="en-GB"/>
              <a:pPr>
                <a:defRPr/>
              </a:pPr>
              <a:t>25/04/2012</a:t>
            </a:fld>
            <a:endParaRPr lang="en-GB" dirty="0"/>
          </a:p>
        </p:txBody>
      </p:sp>
      <p:sp>
        <p:nvSpPr>
          <p:cNvPr id="4" name="Footer Placeholder 3"/>
          <p:cNvSpPr>
            <a:spLocks noGrp="1"/>
          </p:cNvSpPr>
          <p:nvPr>
            <p:ph type="ftr" sz="quarter" idx="2"/>
          </p:nvPr>
        </p:nvSpPr>
        <p:spPr bwMode="auto">
          <a:xfrm>
            <a:off x="0" y="9717088"/>
            <a:ext cx="3078163" cy="514350"/>
          </a:xfrm>
          <a:prstGeom prst="rect">
            <a:avLst/>
          </a:prstGeom>
          <a:noFill/>
          <a:ln w="9525">
            <a:noFill/>
            <a:miter lim="800000"/>
            <a:headEnd/>
            <a:tailEnd/>
          </a:ln>
        </p:spPr>
        <p:txBody>
          <a:bodyPr vert="horz" wrap="square" lIns="66371" tIns="33186" rIns="66371" bIns="33186" numCol="1" anchor="b" anchorCtr="0" compatLnSpc="1">
            <a:prstTxWarp prst="textNoShape">
              <a:avLst/>
            </a:prstTxWarp>
          </a:bodyPr>
          <a:lstStyle>
            <a:lvl1pPr defTabSz="661405">
              <a:defRPr sz="900"/>
            </a:lvl1pPr>
          </a:lstStyle>
          <a:p>
            <a:pPr>
              <a:defRPr/>
            </a:pPr>
            <a:endParaRPr lang="en-US" dirty="0"/>
          </a:p>
        </p:txBody>
      </p:sp>
      <p:sp>
        <p:nvSpPr>
          <p:cNvPr id="5" name="Slide Number Placeholder 4"/>
          <p:cNvSpPr>
            <a:spLocks noGrp="1"/>
          </p:cNvSpPr>
          <p:nvPr>
            <p:ph type="sldNum" sz="quarter" idx="3"/>
          </p:nvPr>
        </p:nvSpPr>
        <p:spPr bwMode="auto">
          <a:xfrm>
            <a:off x="4024313" y="9717088"/>
            <a:ext cx="3076575" cy="514350"/>
          </a:xfrm>
          <a:prstGeom prst="rect">
            <a:avLst/>
          </a:prstGeom>
          <a:noFill/>
          <a:ln w="9525">
            <a:noFill/>
            <a:miter lim="800000"/>
            <a:headEnd/>
            <a:tailEnd/>
          </a:ln>
        </p:spPr>
        <p:txBody>
          <a:bodyPr vert="horz" wrap="square" lIns="66371" tIns="33186" rIns="66371" bIns="33186" numCol="1" anchor="b" anchorCtr="0" compatLnSpc="1">
            <a:prstTxWarp prst="textNoShape">
              <a:avLst/>
            </a:prstTxWarp>
          </a:bodyPr>
          <a:lstStyle>
            <a:lvl1pPr algn="r" defTabSz="661405">
              <a:defRPr sz="900"/>
            </a:lvl1pPr>
          </a:lstStyle>
          <a:p>
            <a:pPr>
              <a:defRPr/>
            </a:pPr>
            <a:fld id="{B38B721C-9B7D-4AD8-A73B-030E8797646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4350"/>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lvl1pPr defTabSz="661405">
              <a:defRPr sz="13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4024313" y="0"/>
            <a:ext cx="3076575" cy="514350"/>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lvl1pPr algn="r" defTabSz="661405">
              <a:defRPr sz="1300">
                <a:latin typeface="Calibri" pitchFamily="34" charset="0"/>
              </a:defRPr>
            </a:lvl1pPr>
          </a:lstStyle>
          <a:p>
            <a:pPr>
              <a:defRPr/>
            </a:pPr>
            <a:fld id="{1E205F05-550D-4BF8-92EA-F700F44CD1D9}" type="datetimeFigureOut">
              <a:rPr lang="en-GB"/>
              <a:pPr>
                <a:defRPr/>
              </a:pPr>
              <a:t>25/04/2012</a:t>
            </a:fld>
            <a:endParaRPr lang="en-GB" dirty="0"/>
          </a:p>
        </p:txBody>
      </p:sp>
      <p:sp>
        <p:nvSpPr>
          <p:cNvPr id="4" name="Slide Image Placeholder 3"/>
          <p:cNvSpPr>
            <a:spLocks noGrp="1" noRot="1" noChangeAspect="1"/>
          </p:cNvSpPr>
          <p:nvPr>
            <p:ph type="sldImg" idx="2"/>
          </p:nvPr>
        </p:nvSpPr>
        <p:spPr>
          <a:xfrm>
            <a:off x="779463" y="766763"/>
            <a:ext cx="5543550" cy="3836987"/>
          </a:xfrm>
          <a:prstGeom prst="rect">
            <a:avLst/>
          </a:prstGeom>
          <a:noFill/>
          <a:ln w="12700">
            <a:solidFill>
              <a:prstClr val="black"/>
            </a:solidFill>
          </a:ln>
        </p:spPr>
        <p:txBody>
          <a:bodyPr vert="horz" lIns="147615" tIns="73807" rIns="147615" bIns="73807" rtlCol="0" anchor="ctr"/>
          <a:lstStyle/>
          <a:p>
            <a:pPr lvl="0"/>
            <a:endParaRPr lang="en-GB" noProof="0" dirty="0"/>
          </a:p>
        </p:txBody>
      </p:sp>
      <p:sp>
        <p:nvSpPr>
          <p:cNvPr id="5" name="Notes Placeholder 4"/>
          <p:cNvSpPr>
            <a:spLocks noGrp="1"/>
          </p:cNvSpPr>
          <p:nvPr>
            <p:ph type="body" sz="quarter" idx="3"/>
          </p:nvPr>
        </p:nvSpPr>
        <p:spPr bwMode="auto">
          <a:xfrm>
            <a:off x="709613" y="4860925"/>
            <a:ext cx="5683250" cy="4605338"/>
          </a:xfrm>
          <a:prstGeom prst="rect">
            <a:avLst/>
          </a:prstGeom>
          <a:noFill/>
          <a:ln w="9525">
            <a:noFill/>
            <a:miter lim="800000"/>
            <a:headEnd/>
            <a:tailEnd/>
          </a:ln>
        </p:spPr>
        <p:txBody>
          <a:bodyPr vert="horz" wrap="square" lIns="101191" tIns="50595" rIns="101191" bIns="50595"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6" name="Footer Placeholder 5"/>
          <p:cNvSpPr>
            <a:spLocks noGrp="1"/>
          </p:cNvSpPr>
          <p:nvPr>
            <p:ph type="ftr" sz="quarter" idx="4"/>
          </p:nvPr>
        </p:nvSpPr>
        <p:spPr bwMode="auto">
          <a:xfrm>
            <a:off x="0" y="9717088"/>
            <a:ext cx="3078163" cy="514350"/>
          </a:xfrm>
          <a:prstGeom prst="rect">
            <a:avLst/>
          </a:prstGeom>
          <a:noFill/>
          <a:ln w="9525">
            <a:noFill/>
            <a:miter lim="800000"/>
            <a:headEnd/>
            <a:tailEnd/>
          </a:ln>
        </p:spPr>
        <p:txBody>
          <a:bodyPr vert="horz" wrap="square" lIns="101191" tIns="50595" rIns="101191" bIns="50595" numCol="1" anchor="b" anchorCtr="0" compatLnSpc="1">
            <a:prstTxWarp prst="textNoShape">
              <a:avLst/>
            </a:prstTxWarp>
          </a:bodyPr>
          <a:lstStyle>
            <a:lvl1pPr defTabSz="661405">
              <a:defRPr sz="13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4024313" y="9717088"/>
            <a:ext cx="3076575" cy="514350"/>
          </a:xfrm>
          <a:prstGeom prst="rect">
            <a:avLst/>
          </a:prstGeom>
          <a:noFill/>
          <a:ln w="9525">
            <a:noFill/>
            <a:miter lim="800000"/>
            <a:headEnd/>
            <a:tailEnd/>
          </a:ln>
        </p:spPr>
        <p:txBody>
          <a:bodyPr vert="horz" wrap="square" lIns="101191" tIns="50595" rIns="101191" bIns="50595" numCol="1" anchor="b" anchorCtr="0" compatLnSpc="1">
            <a:prstTxWarp prst="textNoShape">
              <a:avLst/>
            </a:prstTxWarp>
          </a:bodyPr>
          <a:lstStyle>
            <a:lvl1pPr algn="r" defTabSz="661405">
              <a:defRPr sz="1300">
                <a:latin typeface="Calibri" pitchFamily="34" charset="0"/>
              </a:defRPr>
            </a:lvl1pPr>
          </a:lstStyle>
          <a:p>
            <a:pPr>
              <a:defRPr/>
            </a:pPr>
            <a:fld id="{EBDEDC46-C15E-47A8-8F36-43F304FC679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5936" algn="l" defTabSz="914375" rtl="0" eaLnBrk="1" latinLnBrk="0" hangingPunct="1">
      <a:defRPr sz="1200" kern="1200">
        <a:solidFill>
          <a:schemeClr val="tx1"/>
        </a:solidFill>
        <a:latin typeface="+mn-lt"/>
        <a:ea typeface="+mn-ea"/>
        <a:cs typeface="+mn-cs"/>
      </a:defRPr>
    </a:lvl6pPr>
    <a:lvl7pPr marL="2743123" algn="l" defTabSz="914375" rtl="0" eaLnBrk="1" latinLnBrk="0" hangingPunct="1">
      <a:defRPr sz="1200" kern="1200">
        <a:solidFill>
          <a:schemeClr val="tx1"/>
        </a:solidFill>
        <a:latin typeface="+mn-lt"/>
        <a:ea typeface="+mn-ea"/>
        <a:cs typeface="+mn-cs"/>
      </a:defRPr>
    </a:lvl7pPr>
    <a:lvl8pPr marL="3200311" algn="l" defTabSz="914375" rtl="0" eaLnBrk="1" latinLnBrk="0" hangingPunct="1">
      <a:defRPr sz="1200" kern="1200">
        <a:solidFill>
          <a:schemeClr val="tx1"/>
        </a:solidFill>
        <a:latin typeface="+mn-lt"/>
        <a:ea typeface="+mn-ea"/>
        <a:cs typeface="+mn-cs"/>
      </a:defRPr>
    </a:lvl8pPr>
    <a:lvl9pPr marL="3657498" algn="l" defTabSz="9143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Policy riders (paper 2H/82H)</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that policy riders added to a policy at inception should be treated as an integral part of the contract rather than as a separate stand-alone contract and thus the general decisions on disaggregation and unbundling would apply to riders in the same way as for other contract terms.</a:t>
            </a:r>
            <a:endParaRPr lang="en-GB" sz="18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Policy riders – decision</a:t>
            </a:r>
          </a:p>
          <a:p>
            <a:r>
              <a:rPr lang="en-GB" sz="1200" kern="1200" dirty="0" smtClean="0">
                <a:solidFill>
                  <a:schemeClr val="tx1"/>
                </a:solidFill>
                <a:latin typeface="+mn-lt"/>
                <a:ea typeface="+mn-ea"/>
                <a:cs typeface="+mn-cs"/>
              </a:rPr>
              <a:t>The Staff proposal was agreed unanimously by both FASB and IASB.</a:t>
            </a:r>
            <a:endParaRPr lang="en-GB" sz="1800" kern="1200" dirty="0" smtClean="0">
              <a:solidFill>
                <a:schemeClr val="tx1"/>
              </a:solidFill>
              <a:latin typeface="+mn-lt"/>
              <a:ea typeface="+mn-ea"/>
              <a:cs typeface="+mn-cs"/>
            </a:endParaRPr>
          </a:p>
          <a:p>
            <a:pPr marL="187325" lvl="1" indent="-187325">
              <a:spcAft>
                <a:spcPct val="25000"/>
              </a:spcAft>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Substantial modification criteria (paper 2G/82G)</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that modifications that meet any one or more of three criteria would be considered substantial modifications requiring derecognition and recognition of a new contract. The three criteria establish that a modification is substantial if, had the modification been part of the original terms and conditions of the contract, it would have resulted in a different assessment of whether the original contract:</a:t>
            </a:r>
            <a:endParaRPr lang="en-GB" sz="18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would be in the scope of the insurance standard;</a:t>
            </a:r>
            <a:endParaRPr lang="en-GB" sz="18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should or may be accounted under the BBA or PAA, and</a:t>
            </a:r>
            <a:endParaRPr lang="en-GB" sz="18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would be included in a different portfolio.</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Several board members noted that many modifications are likely to affect the nature of the risk or the term of the contract and thus would require inclusion in a different portfolio even though the modification may not be considered substantial.</a:t>
            </a:r>
            <a:endParaRPr lang="en-GB" sz="18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DECISION AND NEXT STEPS</a:t>
            </a:r>
          </a:p>
          <a:p>
            <a:r>
              <a:rPr lang="en-GB" sz="1200" kern="1200" dirty="0" smtClean="0">
                <a:solidFill>
                  <a:schemeClr val="tx1"/>
                </a:solidFill>
                <a:latin typeface="+mn-lt"/>
                <a:ea typeface="+mn-ea"/>
                <a:cs typeface="+mn-cs"/>
              </a:rPr>
              <a:t>Board members agreed (by majorities of 6 for FASB and 12 for IASB) with the first two criteria but requested that Staff reconsider the third criteria as it is too broad and would require too many modifications to be classified as substantial.</a:t>
            </a:r>
            <a:endParaRPr lang="en-GB" sz="1800" kern="1200" dirty="0">
              <a:solidFill>
                <a:schemeClr val="tx1"/>
              </a:solidFill>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Substantial modification derecognition mechanics (paper 2G/82G)</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noted three alternative proposals for determining the modification consideration used to determine the gain or loss on derecognition and margin or day 1 loss on the new contract.</a:t>
            </a:r>
            <a:endParaRPr lang="en-GB" sz="18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current entity specific valuation of the hypothetical new contract;</a:t>
            </a:r>
            <a:endParaRPr lang="en-GB" sz="18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fair value of the new contract; and</a:t>
            </a:r>
            <a:endParaRPr lang="en-GB" sz="18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roll-forward of the modified existing contract without derecognising any margin remaining on the existing contract.</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recommended the use of the current entity specific valuation of the hypothetical new contract.</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One board member suggested a revision to option 3 on roll-forward to include derecognition of the part of the margin on the old contract that relates to obligations that are not carried forward to the new contract.</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One board member noted that if the boards subsequently agree to including some part of the change in insurance liabilities in OCI rather than in net income the derecognition proposals will need to consider recycling of any such amounts from OCI.</a:t>
            </a:r>
            <a:endParaRPr lang="en-GB" sz="18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Decision</a:t>
            </a:r>
          </a:p>
          <a:p>
            <a:r>
              <a:rPr lang="en-GB" sz="1200" kern="1200" dirty="0" smtClean="0">
                <a:solidFill>
                  <a:schemeClr val="tx1"/>
                </a:solidFill>
                <a:latin typeface="+mn-lt"/>
                <a:ea typeface="+mn-ea"/>
                <a:cs typeface="+mn-cs"/>
              </a:rPr>
              <a:t>The Staff proposal was agreed by majorities of 6 for FASB and 12 for IASB.</a:t>
            </a:r>
            <a:endParaRPr lang="en-GB" sz="1800" kern="1200" dirty="0" smtClean="0">
              <a:solidFill>
                <a:schemeClr val="tx1"/>
              </a:solidFill>
              <a:latin typeface="+mn-lt"/>
              <a:ea typeface="+mn-ea"/>
              <a:cs typeface="+mn-cs"/>
            </a:endParaRPr>
          </a:p>
          <a:p>
            <a:pPr marL="187325" lvl="1" indent="-187325">
              <a:spcAft>
                <a:spcPct val="25000"/>
              </a:spcAft>
            </a:pPr>
            <a:endParaRPr lang="en-US" b="1" dirty="0" smtClean="0"/>
          </a:p>
          <a:p>
            <a:pPr marL="187325" lvl="1" indent="-187325">
              <a:spcAft>
                <a:spcPct val="25000"/>
              </a:spcAft>
            </a:pPr>
            <a:endParaRPr lang="en-US" b="1" dirty="0" smtClean="0"/>
          </a:p>
          <a:p>
            <a:pPr marL="187325" lvl="1" indent="-187325">
              <a:spcAft>
                <a:spcPct val="25000"/>
              </a:spcAft>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Accounting for non-substantial modifications (paper 2G/82G)</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that where a non-substantial modification extinguishes obligations of the existing contract (including any related portion of the residual or single margin) they should be accounted for as a partial derecognition. The partial derecognition would also release to income the relevant portion of residual/single margin. Non-substantial modifications that create new obligations and any related consideration should be accounted for as a new stand-alone contract.</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Several board members noted that they did not favour release of margins for these modifications. </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agreed to redraft the proposal to clarify that the reference to release of margins refers only to any release that is an inherent part of the normal release mechanism as part of provision of services or release from risk rather than a specific release of margins as it would be applicable to a substantial modification.</a:t>
            </a:r>
            <a:endParaRPr lang="en-GB" sz="18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Decision</a:t>
            </a:r>
          </a:p>
          <a:p>
            <a:r>
              <a:rPr lang="en-GB" sz="1200" kern="1200" dirty="0" smtClean="0">
                <a:solidFill>
                  <a:schemeClr val="tx1"/>
                </a:solidFill>
                <a:latin typeface="+mn-lt"/>
                <a:ea typeface="+mn-ea"/>
                <a:cs typeface="+mn-cs"/>
              </a:rPr>
              <a:t>Subject to this clarification the Staff proposal was agreed unanimously by both IASB and FASB.</a:t>
            </a:r>
            <a:endParaRPr lang="en-GB" sz="1800" kern="1200" dirty="0" smtClean="0">
              <a:solidFill>
                <a:schemeClr val="tx1"/>
              </a:solidFill>
              <a:latin typeface="+mn-lt"/>
              <a:ea typeface="+mn-ea"/>
              <a:cs typeface="+mn-cs"/>
            </a:endParaRPr>
          </a:p>
          <a:p>
            <a:pPr marL="187325" lvl="1" indent="-187325">
              <a:spcAft>
                <a:spcPct val="25000"/>
              </a:spcAft>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Commutation of reinsurance contracts (paper 2G/82G)</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noted that there is currently diversity of practice in that some entities present the commutation gross with a component included in both premiums and claims but other entities present the commutation net with the overall result of the commutation included within claims and benefits.</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proposed a net presentation should be required as it is a more faithful presentation of the commutation as a settlement of the reinsurer’s liability rather than a reversal of the original premium received and claims recognised. This proposal would also reduce diversity.</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One board member noted that disclosure of the effect of commutations on the claims and benefits line should be required and noted that because commutations are likely to be infrequent and the amounts readily available such disclosure should not be deemed onerous. There was discussion of whether the general requirements in IAS 1 or the general requirements on disclosure of insurance and reinsurance balances to be included in the forthcoming insurance standard would be sufficient to generate sufficient disclosure of material commutations.</a:t>
            </a:r>
            <a:endParaRPr lang="en-GB" sz="18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Decision and next steps</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The Staff proposals were agreed unanimously by FASB and with a majority of 12 for IASB.</a:t>
            </a:r>
            <a:endParaRPr lang="en-US" dirty="0" smtClean="0"/>
          </a:p>
          <a:p>
            <a:r>
              <a:rPr lang="en-GB" sz="1200" kern="1200" dirty="0" smtClean="0">
                <a:solidFill>
                  <a:schemeClr val="tx1"/>
                </a:solidFill>
                <a:latin typeface="+mn-lt"/>
                <a:ea typeface="+mn-ea"/>
                <a:cs typeface="+mn-cs"/>
              </a:rPr>
              <a:t>Staff agreed to consider whether to include a specific disclosure requirement for commutations when disclosure is considered at a subsequent meeting.</a:t>
            </a:r>
            <a:endParaRPr lang="en-GB" sz="1800" kern="1200" dirty="0">
              <a:solidFill>
                <a:schemeClr val="tx1"/>
              </a:solidFill>
              <a:latin typeface="+mn-lt"/>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Education session - FASB single margin amortisation (paper 2I)</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presented the FASB decisions to release the single margin under the BBA over the period of run-off of risk and thus in many cases over a period in excess of the coverage period and possibly up to final settlement of claims depending on whether significant risk continues up to final settlement.</a:t>
            </a:r>
          </a:p>
          <a:p>
            <a:r>
              <a:rPr lang="en-GB" sz="1200" kern="1200" dirty="0" smtClean="0">
                <a:solidFill>
                  <a:schemeClr val="tx1"/>
                </a:solidFill>
                <a:latin typeface="+mn-lt"/>
                <a:ea typeface="+mn-ea"/>
                <a:cs typeface="+mn-cs"/>
              </a:rPr>
              <a:t>The presentation also illustrated that as the run-off of risk changes the amortisation pattern for the single margin would be changed prospectively without restating the brought forward single margin or affecting any previous release of the single margin.</a:t>
            </a:r>
          </a:p>
          <a:p>
            <a:r>
              <a:rPr lang="en-GB" sz="1200" kern="1200" dirty="0" smtClean="0">
                <a:solidFill>
                  <a:schemeClr val="tx1"/>
                </a:solidFill>
                <a:latin typeface="+mn-lt"/>
                <a:ea typeface="+mn-ea"/>
                <a:cs typeface="+mn-cs"/>
              </a:rPr>
              <a:t>There was considerable discussion of the difference in treatment by FASB of the single margin under the BBA and PAA as FASB have decided to implicitly amortise the entire single margin over the coverage period under the PAA. In contrast the IASB include an explicit remeasured risk margin throughout the life of the contract under both the PAA and the BBA.</a:t>
            </a:r>
          </a:p>
          <a:p>
            <a:r>
              <a:rPr lang="en-GB" sz="1200" kern="1200" dirty="0" smtClean="0">
                <a:solidFill>
                  <a:schemeClr val="tx1"/>
                </a:solidFill>
                <a:latin typeface="+mn-lt"/>
                <a:ea typeface="+mn-ea"/>
                <a:cs typeface="+mn-cs"/>
              </a:rPr>
              <a:t>Staff recommended reconsidering the decision to release the whole unamortised single margin when a contract become onerous given that a minor change in estimates may trigger an onerous contract and a substantial release of single margin.</a:t>
            </a:r>
          </a:p>
          <a:p>
            <a:r>
              <a:rPr lang="en-GB" sz="1200" kern="1200" dirty="0" smtClean="0">
                <a:solidFill>
                  <a:schemeClr val="tx1"/>
                </a:solidFill>
                <a:latin typeface="+mn-lt"/>
                <a:ea typeface="+mn-ea"/>
                <a:cs typeface="+mn-cs"/>
              </a:rPr>
              <a:t>Finally it was noted that the FASB proposals for a single margin released on reduction in risk over the coverage and settlement period may produce outcomes for many contracts that are not dissimilar to the IASB proposals for a residual margin released over the coverage period and an explicit risk margin that is released via remeasurement throughout the life of the contract.</a:t>
            </a: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Education session - FASB single margin amortisation (paper 2I)</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presented the FASB decisions to release the single margin under the BBA over the period of run-off of risk and thus in many cases over a period in excess of the coverage period and possibly up to final settlement of claims depending on whether significant risk continues up to final settlement.</a:t>
            </a:r>
          </a:p>
          <a:p>
            <a:r>
              <a:rPr lang="en-GB" sz="1200" kern="1200" dirty="0" smtClean="0">
                <a:solidFill>
                  <a:schemeClr val="tx1"/>
                </a:solidFill>
                <a:latin typeface="+mn-lt"/>
                <a:ea typeface="+mn-ea"/>
                <a:cs typeface="+mn-cs"/>
              </a:rPr>
              <a:t>The presentation also illustrated that as the run-off of risk changes the amortisation pattern for the single margin would be changed prospectively without restating the brought forward single margin or affecting any previous release of the single margin.</a:t>
            </a:r>
          </a:p>
          <a:p>
            <a:r>
              <a:rPr lang="en-GB" sz="1200" kern="1200" dirty="0" smtClean="0">
                <a:solidFill>
                  <a:schemeClr val="tx1"/>
                </a:solidFill>
                <a:latin typeface="+mn-lt"/>
                <a:ea typeface="+mn-ea"/>
                <a:cs typeface="+mn-cs"/>
              </a:rPr>
              <a:t>There was considerable discussion of the difference in treatment by FASB of the single margin under the BBA and PAA as FASB have decided to implicitly amortise the entire single margin over the coverage period under the PAA. In contrast the IASB include an explicit remeasured risk margin throughout the life of the contract under both the PAA and the BBA.</a:t>
            </a:r>
          </a:p>
          <a:p>
            <a:r>
              <a:rPr lang="en-GB" sz="1200" kern="1200" dirty="0" smtClean="0">
                <a:solidFill>
                  <a:schemeClr val="tx1"/>
                </a:solidFill>
                <a:latin typeface="+mn-lt"/>
                <a:ea typeface="+mn-ea"/>
                <a:cs typeface="+mn-cs"/>
              </a:rPr>
              <a:t>Staff recommended reconsidering the decision to release the whole unamortised single margin when a contract become onerous given that a minor change in estimates may trigger an onerous contract and a substantial release of single margin.</a:t>
            </a:r>
          </a:p>
          <a:p>
            <a:r>
              <a:rPr lang="en-GB" sz="1200" kern="1200" dirty="0" smtClean="0">
                <a:solidFill>
                  <a:schemeClr val="tx1"/>
                </a:solidFill>
                <a:latin typeface="+mn-lt"/>
                <a:ea typeface="+mn-ea"/>
                <a:cs typeface="+mn-cs"/>
              </a:rPr>
              <a:t>Finally it was noted that the FASB proposals for a single margin released on reduction in risk over the coverage and settlement period may produce outcomes for many contracts that are not dissimilar to the IASB proposals for a residual margin released over the coverage period and an explicit risk margin that is released via remeasurement throughout the life of the contract.</a:t>
            </a: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Overall response to the OCI proposals</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It was acknowledged that the basic proposal to report changes in insurance liability measurement arising from changes in the discount rate after contract inception in OCI rather than in P&amp;L would be a pragmatic response to eliminating some accounting mismatch volatility from the P&amp;L. However, there was significant concern at the potential complexity of many aspects of the proposals and that they would not address all causes of accounting mismatch and may, in some circumstances, mask economic volatility.</a:t>
            </a: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Use of OCI – other cash flows (paper 2B/82B paragraph 40 page 16)</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explained that other assumptions may also be sensitive to changes in interest rates and raised the question of whether measurement changes arising from such assumptions should also be reported in OCI.</a:t>
            </a:r>
          </a:p>
          <a:p>
            <a:r>
              <a:rPr lang="en-GB" sz="1200" kern="1200" dirty="0" smtClean="0">
                <a:solidFill>
                  <a:schemeClr val="tx1"/>
                </a:solidFill>
                <a:latin typeface="+mn-lt"/>
                <a:ea typeface="+mn-ea"/>
                <a:cs typeface="+mn-cs"/>
              </a:rPr>
              <a:t>Although the relationship between various assumptions was noted (e.g. lapses, surrenders and interest rates) the general view appeared to be that this proposal would be a step too far and would be overly complex leading to a lack of clarity on what the balance in OCI would represent </a:t>
            </a:r>
          </a:p>
          <a:p>
            <a:r>
              <a:rPr lang="en-GB" sz="1200" b="1" kern="1200" dirty="0" smtClean="0">
                <a:solidFill>
                  <a:schemeClr val="tx1"/>
                </a:solidFill>
                <a:latin typeface="+mn-lt"/>
                <a:ea typeface="+mn-ea"/>
                <a:cs typeface="+mn-cs"/>
              </a:rPr>
              <a:t>Use of OCI – require or permit (paper 2B/82B paragraph 59)</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requiring the use of OCI unless the use of P&amp;L avoids accounting mismatch.</a:t>
            </a:r>
          </a:p>
          <a:p>
            <a:r>
              <a:rPr lang="en-GB" sz="1200" kern="1200" dirty="0" smtClean="0">
                <a:solidFill>
                  <a:schemeClr val="tx1"/>
                </a:solidFill>
                <a:latin typeface="+mn-lt"/>
                <a:ea typeface="+mn-ea"/>
                <a:cs typeface="+mn-cs"/>
              </a:rPr>
              <a:t>Board members noted that this would require insurers to allocate assets to contracts in order to determine whether there would be a mismatch from using OCI.</a:t>
            </a:r>
          </a:p>
          <a:p>
            <a:r>
              <a:rPr lang="en-GB" sz="1200" kern="1200" dirty="0" smtClean="0">
                <a:solidFill>
                  <a:schemeClr val="tx1"/>
                </a:solidFill>
                <a:latin typeface="+mn-lt"/>
                <a:ea typeface="+mn-ea"/>
                <a:cs typeface="+mn-cs"/>
              </a:rPr>
              <a:t>Board members noted that this decision would depend on the details of the likely changes to asset rules.</a:t>
            </a:r>
          </a:p>
          <a:p>
            <a:r>
              <a:rPr lang="en-GB" sz="1200" b="1" kern="1200" dirty="0" smtClean="0">
                <a:solidFill>
                  <a:schemeClr val="tx1"/>
                </a:solidFill>
                <a:latin typeface="+mn-lt"/>
                <a:ea typeface="+mn-ea"/>
                <a:cs typeface="+mn-cs"/>
              </a:rPr>
              <a:t>Use of OCI – unit of account (paper2B/82B paragraph 80 page 27)</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rejected the entity as too wide of a unit of account as well as the contract or the product as a too small unit. They had mixed views, some suggesting using contract portfolios other recommending the allocation of contracts based on the asset portfolios.</a:t>
            </a:r>
          </a:p>
          <a:p>
            <a:r>
              <a:rPr lang="en-GB" sz="1200" kern="1200" dirty="0" smtClean="0">
                <a:solidFill>
                  <a:schemeClr val="tx1"/>
                </a:solidFill>
                <a:latin typeface="+mn-lt"/>
                <a:ea typeface="+mn-ea"/>
                <a:cs typeface="+mn-cs"/>
              </a:rPr>
              <a:t>Board members noted the complexity and reallocation required as contracts mature and assets are sold but did not have a full discussion at this point.</a:t>
            </a:r>
          </a:p>
          <a:p>
            <a:r>
              <a:rPr lang="en-GB" sz="1200" b="1" kern="1200" dirty="0" smtClean="0">
                <a:solidFill>
                  <a:schemeClr val="tx1"/>
                </a:solidFill>
                <a:latin typeface="+mn-lt"/>
                <a:ea typeface="+mn-ea"/>
                <a:cs typeface="+mn-cs"/>
              </a:rPr>
              <a:t>Use of OCI – frequency of election (paper 2B/82B paragraph 91 page 31)</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that if the OCI decision is made by portfolio it should be made for new portfolios and only be changed if there is a fundamental change in the investment strategy for that portfolio, which is likely to be rare.</a:t>
            </a:r>
          </a:p>
          <a:p>
            <a:r>
              <a:rPr lang="en-GB" sz="1200" kern="1200" dirty="0" smtClean="0">
                <a:solidFill>
                  <a:schemeClr val="tx1"/>
                </a:solidFill>
                <a:latin typeface="+mn-lt"/>
                <a:ea typeface="+mn-ea"/>
                <a:cs typeface="+mn-cs"/>
              </a:rPr>
              <a:t>Staff proposed that if the OCI decision is made by group of contracts it should be made at contract inception and be irrevocable with any new accounting mismatch arising dealt with by election for new contracts only.</a:t>
            </a:r>
          </a:p>
          <a:p>
            <a:r>
              <a:rPr lang="en-GB" sz="1200" kern="1200" dirty="0" smtClean="0">
                <a:solidFill>
                  <a:schemeClr val="tx1"/>
                </a:solidFill>
                <a:latin typeface="+mn-lt"/>
                <a:ea typeface="+mn-ea"/>
                <a:cs typeface="+mn-cs"/>
              </a:rPr>
              <a:t>Board members noted the Staff proposals but did not discuss them at this point.</a:t>
            </a:r>
          </a:p>
          <a:p>
            <a:r>
              <a:rPr lang="en-GB" sz="1200" b="1" kern="1200" dirty="0" smtClean="0">
                <a:solidFill>
                  <a:schemeClr val="tx1"/>
                </a:solidFill>
                <a:latin typeface="+mn-lt"/>
                <a:ea typeface="+mn-ea"/>
                <a:cs typeface="+mn-cs"/>
              </a:rPr>
              <a:t>Use of OCI – Loss recognition test (paper 2D/82D)</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FASB Staff proposed recycling from OCI where the cumulative balance in OCI exceeds the remaining single/residual margin plus investment return on assets allocated against the relevant insurance liabilities. IASB Staff did not propose a loss recognition test.</a:t>
            </a:r>
          </a:p>
          <a:p>
            <a:r>
              <a:rPr lang="en-GB" sz="1200" kern="1200" dirty="0" smtClean="0">
                <a:solidFill>
                  <a:schemeClr val="tx1"/>
                </a:solidFill>
                <a:latin typeface="+mn-lt"/>
                <a:ea typeface="+mn-ea"/>
                <a:cs typeface="+mn-cs"/>
              </a:rPr>
              <a:t>Members expressed concern at the complexity of these calculations and the requirement for insurers to allocate assets against all insurance liabilities for this test. One member also noted that seeking to fine-tune the recycling from OCI could encourage users to ignore balances remaining in OCI.</a:t>
            </a: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Use of OCI – other cash flows (paper 2B/82B paragraph 40 page 16)</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explained that other assumptions may also be sensitive to changes in interest rates and raised the question of whether measurement changes arising from such assumptions should also be reported in OCI.</a:t>
            </a:r>
          </a:p>
          <a:p>
            <a:r>
              <a:rPr lang="en-GB" sz="1200" kern="1200" dirty="0" smtClean="0">
                <a:solidFill>
                  <a:schemeClr val="tx1"/>
                </a:solidFill>
                <a:latin typeface="+mn-lt"/>
                <a:ea typeface="+mn-ea"/>
                <a:cs typeface="+mn-cs"/>
              </a:rPr>
              <a:t>Although the relationship between various assumptions was noted (e.g. lapses, surrenders and interest rates) the general view appeared to be that this proposal would be a step too far and would be overly complex leading to a lack of clarity on what the balance in OCI would represent </a:t>
            </a:r>
          </a:p>
          <a:p>
            <a:r>
              <a:rPr lang="en-GB" sz="1200" b="1" kern="1200" dirty="0" smtClean="0">
                <a:solidFill>
                  <a:schemeClr val="tx1"/>
                </a:solidFill>
                <a:latin typeface="+mn-lt"/>
                <a:ea typeface="+mn-ea"/>
                <a:cs typeface="+mn-cs"/>
              </a:rPr>
              <a:t>Use of OCI – require or permit (paper 2B/82B paragraph 59)</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requiring the use of OCI unless the use of P&amp;L avoids accounting mismatch.</a:t>
            </a:r>
          </a:p>
          <a:p>
            <a:r>
              <a:rPr lang="en-GB" sz="1200" kern="1200" dirty="0" smtClean="0">
                <a:solidFill>
                  <a:schemeClr val="tx1"/>
                </a:solidFill>
                <a:latin typeface="+mn-lt"/>
                <a:ea typeface="+mn-ea"/>
                <a:cs typeface="+mn-cs"/>
              </a:rPr>
              <a:t>Board members noted that this would require insurers to allocate assets to contracts in order to determine whether there would be a mismatch from using OCI.</a:t>
            </a:r>
          </a:p>
          <a:p>
            <a:r>
              <a:rPr lang="en-GB" sz="1200" kern="1200" dirty="0" smtClean="0">
                <a:solidFill>
                  <a:schemeClr val="tx1"/>
                </a:solidFill>
                <a:latin typeface="+mn-lt"/>
                <a:ea typeface="+mn-ea"/>
                <a:cs typeface="+mn-cs"/>
              </a:rPr>
              <a:t>Board members noted that this decision would depend on the details of the likely changes to asset rules.</a:t>
            </a:r>
          </a:p>
          <a:p>
            <a:r>
              <a:rPr lang="en-GB" sz="1200" b="1" kern="1200" dirty="0" smtClean="0">
                <a:solidFill>
                  <a:schemeClr val="tx1"/>
                </a:solidFill>
                <a:latin typeface="+mn-lt"/>
                <a:ea typeface="+mn-ea"/>
                <a:cs typeface="+mn-cs"/>
              </a:rPr>
              <a:t>Use of OCI – unit of account (paper2B/82B paragraph 80 page 27)</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rejected the entity as too wide of a unit of account as well as the contract or the product as a too small unit. They had mixed views, some suggesting using contract portfolios other recommending the allocation of contracts based on the asset portfolios.</a:t>
            </a:r>
          </a:p>
          <a:p>
            <a:r>
              <a:rPr lang="en-GB" sz="1200" kern="1200" dirty="0" smtClean="0">
                <a:solidFill>
                  <a:schemeClr val="tx1"/>
                </a:solidFill>
                <a:latin typeface="+mn-lt"/>
                <a:ea typeface="+mn-ea"/>
                <a:cs typeface="+mn-cs"/>
              </a:rPr>
              <a:t>Board members noted the complexity and reallocation required as contracts mature and assets are sold but did not have a full discussion at this point.</a:t>
            </a:r>
          </a:p>
          <a:p>
            <a:r>
              <a:rPr lang="en-GB" sz="1200" b="1" kern="1200" dirty="0" smtClean="0">
                <a:solidFill>
                  <a:schemeClr val="tx1"/>
                </a:solidFill>
                <a:latin typeface="+mn-lt"/>
                <a:ea typeface="+mn-ea"/>
                <a:cs typeface="+mn-cs"/>
              </a:rPr>
              <a:t>Use of OCI – frequency of election (paper 2B/82B paragraph 91 page 31)</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Staff proposed that if the OCI decision is made by portfolio it should be made for new portfolios and only be changed if there is a fundamental change in the investment strategy for that portfolio, which is likely to be rare.</a:t>
            </a:r>
          </a:p>
          <a:p>
            <a:r>
              <a:rPr lang="en-GB" sz="1200" kern="1200" dirty="0" smtClean="0">
                <a:solidFill>
                  <a:schemeClr val="tx1"/>
                </a:solidFill>
                <a:latin typeface="+mn-lt"/>
                <a:ea typeface="+mn-ea"/>
                <a:cs typeface="+mn-cs"/>
              </a:rPr>
              <a:t>Staff proposed that if the OCI decision is made by group of contracts it should be made at contract inception and be irrevocable with any new accounting mismatch arising dealt with by election for new contracts only.</a:t>
            </a:r>
          </a:p>
          <a:p>
            <a:r>
              <a:rPr lang="en-GB" sz="1200" kern="1200" dirty="0" smtClean="0">
                <a:solidFill>
                  <a:schemeClr val="tx1"/>
                </a:solidFill>
                <a:latin typeface="+mn-lt"/>
                <a:ea typeface="+mn-ea"/>
                <a:cs typeface="+mn-cs"/>
              </a:rPr>
              <a:t>Board members noted the Staff proposals but did not discuss them at this point.</a:t>
            </a:r>
          </a:p>
          <a:p>
            <a:r>
              <a:rPr lang="en-GB" sz="1200" b="1" kern="1200" dirty="0" smtClean="0">
                <a:solidFill>
                  <a:schemeClr val="tx1"/>
                </a:solidFill>
                <a:latin typeface="+mn-lt"/>
                <a:ea typeface="+mn-ea"/>
                <a:cs typeface="+mn-cs"/>
              </a:rPr>
              <a:t>Use of OCI – Loss recognition test (paper 2D/82D)</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FASB Staff proposed recycling from OCI where the cumulative balance in OCI exceeds the remaining single/residual margin plus investment return on assets allocated against the relevant insurance liabilities. IASB Staff did not propose a loss recognition test.</a:t>
            </a:r>
          </a:p>
          <a:p>
            <a:r>
              <a:rPr lang="en-GB" sz="1200" kern="1200" dirty="0" smtClean="0">
                <a:solidFill>
                  <a:schemeClr val="tx1"/>
                </a:solidFill>
                <a:latin typeface="+mn-lt"/>
                <a:ea typeface="+mn-ea"/>
                <a:cs typeface="+mn-cs"/>
              </a:rPr>
              <a:t>Members expressed concern at the complexity of these calculations and the requirement for insurers to allocate assets against all insurance liabilities for this test. One member also noted that seeking to fine-tune the recycling from OCI could encourage users to ignore balances remaining in OCI.</a:t>
            </a: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6627" name="Rectangle 3"/>
          <p:cNvSpPr>
            <a:spLocks noGrp="1"/>
          </p:cNvSpPr>
          <p:nvPr>
            <p:ph type="body" idx="1"/>
          </p:nvPr>
        </p:nvSpPr>
        <p:spPr>
          <a:noFill/>
          <a:ln/>
        </p:spPr>
        <p:txBody>
          <a:bodyPr/>
          <a:lstStyle/>
          <a:p>
            <a:r>
              <a:rPr lang="en-US" dirty="0" smtClean="0"/>
              <a:t>The Boards held one joint meeting and two  joint educational sessions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Use of OCI – Loss recognition test (paper 2D/82D)</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FASB Staff proposed recycling from OCI where the cumulative balance in OCI exceeds the remaining single/residual margin plus investment return on assets allocated against the relevant insurance liabilities. IASB Staff did not propose a loss recognition test.</a:t>
            </a:r>
          </a:p>
          <a:p>
            <a:r>
              <a:rPr lang="en-GB" sz="1200" kern="1200" dirty="0" smtClean="0">
                <a:solidFill>
                  <a:schemeClr val="tx1"/>
                </a:solidFill>
                <a:latin typeface="+mn-lt"/>
                <a:ea typeface="+mn-ea"/>
                <a:cs typeface="+mn-cs"/>
              </a:rPr>
              <a:t>Members expressed concern at the complexity of these calculations and the requirement for insurers to allocate assets against all insurance liabilities for this test. One member also noted that seeking to fine-tune the recycling from OCI could encourage users to ignore balances remaining in OCI.</a:t>
            </a:r>
          </a:p>
          <a:p>
            <a:endParaRPr lang="en-GB" sz="1200" kern="1200" dirty="0" smtClean="0">
              <a:solidFill>
                <a:schemeClr val="tx1"/>
              </a:solidFill>
              <a:latin typeface="+mn-lt"/>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pPr marL="185738" lvl="1" indent="-185738">
              <a:spcAft>
                <a:spcPct val="25000"/>
              </a:spcAft>
              <a:buFontTx/>
              <a:buChar cha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pPr marL="185738" lvl="1" indent="-185738">
              <a:spcAft>
                <a:spcPct val="25000"/>
              </a:spcAft>
              <a:buFontTx/>
              <a:buChar cha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pPr defTabSz="657225"/>
            <a:fld id="{7735F25C-3730-4F46-BA17-4F7AFC05E818}" type="slidenum">
              <a:rPr lang="en-GB" smtClean="0"/>
              <a:pPr defTabSz="657225"/>
              <a:t>23</a:t>
            </a:fld>
            <a:endParaRPr lang="en-GB"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73063" y="9861550"/>
            <a:ext cx="247650" cy="293688"/>
          </a:xfrm>
          <a:prstGeom prst="rect">
            <a:avLst/>
          </a:prstGeom>
          <a:noFill/>
          <a:ln w="9525">
            <a:noFill/>
            <a:miter lim="800000"/>
            <a:headEnd/>
            <a:tailEnd/>
          </a:ln>
        </p:spPr>
        <p:txBody>
          <a:bodyPr wrap="none" lIns="0" tIns="0" rIns="0" bIns="0" anchor="b">
            <a:spAutoFit/>
          </a:bodyPr>
          <a:lstStyle/>
          <a:p>
            <a:pPr defTabSz="655638"/>
            <a:fld id="{08377D96-0220-4A3B-A680-ADBF41879701}" type="slidenum">
              <a:rPr lang="en-GB">
                <a:latin typeface="Calibri" pitchFamily="34" charset="0"/>
              </a:rPr>
              <a:pPr defTabSz="655638"/>
              <a:t>24</a:t>
            </a:fld>
            <a:endParaRPr lang="en-GB" dirty="0">
              <a:latin typeface="Calibri" pitchFamily="34" charset="0"/>
            </a:endParaRPr>
          </a:p>
        </p:txBody>
      </p:sp>
      <p:sp>
        <p:nvSpPr>
          <p:cNvPr id="45059" name="Rectangle 2"/>
          <p:cNvSpPr>
            <a:spLocks noGrp="1" noRot="1" noChangeAspect="1" noChangeArrowheads="1" noTextEdit="1"/>
          </p:cNvSpPr>
          <p:nvPr>
            <p:ph type="sldImg"/>
          </p:nvPr>
        </p:nvSpPr>
        <p:spPr bwMode="auto">
          <a:xfrm>
            <a:off x="269875" y="403225"/>
            <a:ext cx="6545263" cy="4532313"/>
          </a:xfrm>
          <a:noFill/>
          <a:ln>
            <a:solidFill>
              <a:srgbClr val="000000"/>
            </a:solidFill>
            <a:miter lim="800000"/>
            <a:headEnd/>
            <a:tailEnd/>
          </a:ln>
        </p:spPr>
      </p:sp>
      <p:sp>
        <p:nvSpPr>
          <p:cNvPr id="45060" name="Rectangle 3"/>
          <p:cNvSpPr>
            <a:spLocks noGrp="1" noChangeArrowheads="1"/>
          </p:cNvSpPr>
          <p:nvPr>
            <p:ph type="body" idx="1"/>
          </p:nvPr>
        </p:nvSpPr>
        <p:spPr>
          <a:xfrm>
            <a:off x="373063" y="5038725"/>
            <a:ext cx="6338887" cy="4630738"/>
          </a:xfrm>
          <a:noFill/>
          <a:ln/>
        </p:spPr>
        <p:txBody>
          <a:bodyPr/>
          <a:lstStyle/>
          <a:p>
            <a:pPr eaLnBrk="1" hangingPunct="1">
              <a:spcBef>
                <a:spcPct val="0"/>
              </a:spcBef>
            </a:pPr>
            <a:endParaRPr lang="en-US" sz="3000"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kern="1200" dirty="0" smtClean="0">
                <a:solidFill>
                  <a:schemeClr val="tx1"/>
                </a:solidFill>
                <a:latin typeface="+mn-lt"/>
                <a:ea typeface="+mn-ea"/>
                <a:cs typeface="+mn-cs"/>
              </a:rPr>
              <a:t>At the 18 April 2012 meeting, the IASB and the FASB discussed jointly the following topics related to insurance contracts and reached tentative decisions:</a:t>
            </a:r>
          </a:p>
          <a:p>
            <a:pPr lvl="0"/>
            <a:r>
              <a:rPr lang="en-GB" sz="1200" kern="1200" dirty="0" smtClean="0">
                <a:solidFill>
                  <a:schemeClr val="tx1"/>
                </a:solidFill>
                <a:latin typeface="+mn-lt"/>
                <a:ea typeface="+mn-ea"/>
                <a:cs typeface="+mn-cs"/>
              </a:rPr>
              <a:t>Reinsurance contract accounting (paper 2F/82F);</a:t>
            </a:r>
          </a:p>
          <a:p>
            <a:pPr lvl="0"/>
            <a:r>
              <a:rPr lang="en-GB" sz="1200" kern="1200" dirty="0" smtClean="0">
                <a:solidFill>
                  <a:schemeClr val="tx1"/>
                </a:solidFill>
                <a:latin typeface="+mn-lt"/>
                <a:ea typeface="+mn-ea"/>
                <a:cs typeface="+mn-cs"/>
              </a:rPr>
              <a:t>Riders and policy loans (paper 2I/82I); and</a:t>
            </a:r>
          </a:p>
          <a:p>
            <a:pPr lvl="0"/>
            <a:r>
              <a:rPr lang="en-GB" sz="1200" kern="1200" dirty="0" smtClean="0">
                <a:solidFill>
                  <a:schemeClr val="tx1"/>
                </a:solidFill>
                <a:latin typeface="+mn-lt"/>
                <a:ea typeface="+mn-ea"/>
                <a:cs typeface="+mn-cs"/>
              </a:rPr>
              <a:t>Policy modifications, amendments and commutations (paper 2G/82G).</a:t>
            </a:r>
          </a:p>
          <a:p>
            <a:pPr lvl="0"/>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All seven FASB members and 13 of the 14 IASB members attended; Wei-Guo Zhang had.</a:t>
            </a:r>
          </a:p>
          <a:p>
            <a:r>
              <a:rPr lang="en-GB" sz="1200" kern="1200" dirty="0" smtClean="0">
                <a:solidFill>
                  <a:schemeClr val="tx1"/>
                </a:solidFill>
                <a:latin typeface="+mn-lt"/>
                <a:ea typeface="+mn-ea"/>
                <a:cs typeface="+mn-cs"/>
              </a:rPr>
              <a:t>sent his apologies</a:t>
            </a:r>
          </a:p>
          <a:p>
            <a:pPr lvl="0"/>
            <a:r>
              <a:rPr lang="en-GB" sz="1200" kern="1200" dirty="0" smtClean="0">
                <a:solidFill>
                  <a:schemeClr val="tx1"/>
                </a:solidFill>
                <a:latin typeface="+mn-lt"/>
                <a:ea typeface="+mn-ea"/>
                <a:cs typeface="+mn-cs"/>
              </a:rPr>
              <a:t>R/I three decisions</a:t>
            </a:r>
          </a:p>
          <a:p>
            <a:pPr marL="342900" lvl="0" indent="-342900">
              <a:buFont typeface="+mj-lt"/>
              <a:buAutoNum type="arabicPeriod"/>
            </a:pPr>
            <a:r>
              <a:rPr lang="en-GB" sz="1200" kern="1200" dirty="0" smtClean="0">
                <a:solidFill>
                  <a:schemeClr val="tx1"/>
                </a:solidFill>
                <a:latin typeface="+mn-lt"/>
                <a:ea typeface="+mn-ea"/>
                <a:cs typeface="+mn-cs"/>
              </a:rPr>
              <a:t>Retroactive contracts – deemed coverage for PAA and residual margin amortisation</a:t>
            </a:r>
          </a:p>
          <a:p>
            <a:pPr marL="342900" lvl="0" indent="-342900">
              <a:buFont typeface="+mj-lt"/>
              <a:buAutoNum type="arabicPeriod"/>
            </a:pPr>
            <a:r>
              <a:rPr lang="en-GB" sz="1200" kern="1200" dirty="0" smtClean="0">
                <a:solidFill>
                  <a:schemeClr val="tx1"/>
                </a:solidFill>
                <a:latin typeface="+mn-lt"/>
                <a:ea typeface="+mn-ea"/>
                <a:cs typeface="+mn-cs"/>
              </a:rPr>
              <a:t>Loss sensitive features – report as claims and benefits</a:t>
            </a:r>
          </a:p>
          <a:p>
            <a:pPr marL="342900" lvl="0" indent="-342900">
              <a:buFont typeface="+mj-lt"/>
              <a:buAutoNum type="arabicPeriod"/>
            </a:pPr>
            <a:r>
              <a:rPr lang="en-GB" sz="1200" kern="1200" dirty="0" smtClean="0">
                <a:solidFill>
                  <a:schemeClr val="tx1"/>
                </a:solidFill>
                <a:latin typeface="+mn-lt"/>
                <a:ea typeface="+mn-ea"/>
                <a:cs typeface="+mn-cs"/>
              </a:rPr>
              <a:t>BBA or PAA by cedant  - FASB follow underlying – IASB evaluate on reasonable approximation</a:t>
            </a:r>
          </a:p>
          <a:p>
            <a:pPr marL="342900" lvl="0" indent="-342900">
              <a:buFont typeface="+mj-lt"/>
              <a:buAutoNum type="arabicPeriod"/>
            </a:pPr>
            <a:r>
              <a:rPr lang="en-GB" sz="1200" kern="1200" dirty="0" smtClean="0">
                <a:solidFill>
                  <a:schemeClr val="tx1"/>
                </a:solidFill>
                <a:latin typeface="+mn-lt"/>
                <a:ea typeface="+mn-ea"/>
                <a:cs typeface="+mn-cs"/>
              </a:rPr>
              <a:t>BBA or PAA by reinsurer – Both FASB and IASB evaluate using reasonable approximation – IASB or three criteria FASB</a:t>
            </a:r>
            <a:endParaRPr lang="en-GB" sz="1200" kern="1200" dirty="0">
              <a:solidFill>
                <a:schemeClr val="tx1"/>
              </a:solidFill>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kern="1200" dirty="0" smtClean="0">
                <a:solidFill>
                  <a:schemeClr val="tx1"/>
                </a:solidFill>
                <a:latin typeface="+mn-lt"/>
                <a:ea typeface="+mn-ea"/>
                <a:cs typeface="+mn-cs"/>
              </a:rPr>
              <a:t>On the 18</a:t>
            </a:r>
            <a:r>
              <a:rPr lang="en-GB" sz="1200" kern="1200" baseline="30000" dirty="0" smtClean="0">
                <a:solidFill>
                  <a:schemeClr val="tx1"/>
                </a:solidFill>
                <a:latin typeface="+mn-lt"/>
                <a:ea typeface="+mn-ea"/>
                <a:cs typeface="+mn-cs"/>
              </a:rPr>
              <a:t>th</a:t>
            </a:r>
            <a:r>
              <a:rPr lang="en-GB" sz="1200" kern="1200" dirty="0" smtClean="0">
                <a:solidFill>
                  <a:schemeClr val="tx1"/>
                </a:solidFill>
                <a:latin typeface="+mn-lt"/>
                <a:ea typeface="+mn-ea"/>
                <a:cs typeface="+mn-cs"/>
              </a:rPr>
              <a:t> and 19</a:t>
            </a:r>
            <a:r>
              <a:rPr lang="en-GB" sz="1200" kern="1200" baseline="30000" dirty="0" smtClean="0">
                <a:solidFill>
                  <a:schemeClr val="tx1"/>
                </a:solidFill>
                <a:latin typeface="+mn-lt"/>
                <a:ea typeface="+mn-ea"/>
                <a:cs typeface="+mn-cs"/>
              </a:rPr>
              <a:t>th</a:t>
            </a:r>
            <a:r>
              <a:rPr lang="en-GB" sz="1200" kern="1200" dirty="0" smtClean="0">
                <a:solidFill>
                  <a:schemeClr val="tx1"/>
                </a:solidFill>
                <a:latin typeface="+mn-lt"/>
                <a:ea typeface="+mn-ea"/>
                <a:cs typeface="+mn-cs"/>
              </a:rPr>
              <a:t> April, the IASB and FASB also held two education sessions and discussed jointly the following matters:</a:t>
            </a:r>
            <a:endParaRPr lang="en-GB" sz="18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the FASB tentative decisions on the release to income of the single margin;</a:t>
            </a:r>
            <a:endParaRPr lang="en-GB" sz="18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proposals for the use of OCI and its interaction with the income statement for certain components of the change in measurement of insurance liabilities.</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No decisions are called for or made at education sessions.</a:t>
            </a:r>
            <a:endParaRPr lang="en-GB" sz="18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All seven FASB members and 13 of the 14 IASB members attended; Wei-Guo Zhang had sent his apologies.</a:t>
            </a:r>
            <a:endParaRPr lang="en-GB" sz="1800" kern="1200" dirty="0" smtClean="0">
              <a:solidFill>
                <a:schemeClr val="tx1"/>
              </a:solidFill>
              <a:latin typeface="+mn-lt"/>
              <a:ea typeface="+mn-ea"/>
              <a:cs typeface="+mn-cs"/>
            </a:endParaRPr>
          </a:p>
          <a:p>
            <a:endParaRPr lang="en-GB" sz="1800" kern="1200" dirty="0" smtClean="0">
              <a:solidFill>
                <a:schemeClr val="tx1"/>
              </a:solidFill>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Reinsurance contract accounting (paper 2F/82F) – Retroactive insurance contracts</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first issue considered was the period over which the FASB single margin and IASB residual margin on profitable retroactive reinsurance contracts should be released by both the cedant and the reinsurer.</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key point being that for a retroactive reinsurance contract the risk transferred is often related to liabilities from contracts in the post-claims phase where the residual/single margin has already been fully released. The Staff explained that, without explicit guidance, it could be argued that the all or part of the residual or single margin on the reinsurance asset could be released on inception of the retroactive reinsurance contract to produce a day 1 gain on inception. The Staff proposed that for retroactive contracts the period of cover should be deemed to be the period from inception of the reinsurance contract until the end of the settlement period of the underlying insurance contracts and that the residual margin (IASB) should be earned over the remaining settlement period based on the pattern of services or single margin (FASB) should be earned over the remaining settlement period based on the release from risk. </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paper noted that the proposal would mean a different margin release pattern for retrospective and all prospective reinsurance contracts (IASB) and prospective reinsurance contracts accounted for under the premium allocation approach (FASB only). Two Board also members noted this difference.</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proposal was agreed unanimously by both FASB and IASB.</a:t>
            </a:r>
            <a:endParaRPr lang="en-GB" sz="1800" kern="1200" dirty="0">
              <a:solidFill>
                <a:schemeClr val="tx1"/>
              </a:solidFill>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Reinsurance contract accounting (paper 2F/82F) – Loss sensitive features</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paper noted that many reinsurance contracts contain various provisions that are contingent on claims experience and affect the premium and commissions payable under the reinsurance contacts. </a:t>
            </a:r>
          </a:p>
          <a:p>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first Staff proposal was that all obligatory provisions that reduce the risk to the reinsurer by penalising the cedant for adverse loss experience or rewarding the cedant for favourable loss experience should be accounted for as part of claims and benefits by both cedant and reinsurer and not as premiums or commissions regardless of the form in which such provisions are set out in the reinsurance contracts.</a:t>
            </a:r>
          </a:p>
          <a:p>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second Staff proposal was that such provisions should be recognised by both cedant and reinsurer to the extent that they are triggered by loss experience to date under the contract (i.e. based on incurred claims).</a:t>
            </a:r>
          </a:p>
          <a:p>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third related proposal was to confirm that loss sensitive provisions that are not obligatory should be treated in the same way by both cedant and reinsurer as other changes in premium under the contract. For example, if a reinstatement premium provision gives the cedant the right (but not the obligation) to continue the coverage, it is not considered to be a loss sensitive feature that is required to be accounted for as a reduction in claims and benefits but an election to purchase future insurance coverage.</a:t>
            </a:r>
          </a:p>
          <a:p>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All three proposals were agreed unanimously by both IASB and FASB.</a:t>
            </a:r>
            <a:endParaRPr lang="en-GB" sz="1800" kern="1200" dirty="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100" b="1" kern="1200" dirty="0" smtClean="0">
                <a:solidFill>
                  <a:schemeClr val="tx1"/>
                </a:solidFill>
                <a:latin typeface="+mn-lt"/>
                <a:ea typeface="+mn-ea"/>
                <a:cs typeface="+mn-cs"/>
              </a:rPr>
              <a:t>Reinsurance contract accounting (paper 2F/82F) – Application of the Building block approach or Premium allocation approach</a:t>
            </a:r>
            <a:endParaRPr lang="en-GB" sz="1100" kern="1200" dirty="0" smtClean="0">
              <a:solidFill>
                <a:schemeClr val="tx1"/>
              </a:solidFill>
              <a:latin typeface="+mn-lt"/>
              <a:ea typeface="+mn-ea"/>
              <a:cs typeface="+mn-cs"/>
            </a:endParaRPr>
          </a:p>
          <a:p>
            <a:r>
              <a:rPr lang="en-GB" sz="1100" kern="1200" dirty="0" smtClean="0">
                <a:solidFill>
                  <a:schemeClr val="tx1"/>
                </a:solidFill>
                <a:latin typeface="+mn-lt"/>
                <a:ea typeface="+mn-ea"/>
                <a:cs typeface="+mn-cs"/>
              </a:rPr>
              <a:t>There is a fundamental difference between IASB and FASB on the criteria for these two approaches. IASB have agreed that an insurer may opt to use the premium allocation approach (PAA) only where it provides a reasonable approximation to the building blocks approach (BBA) liability measurement whereas FASB have agreed that the PAA should be required where certain criteria are met.</a:t>
            </a:r>
          </a:p>
          <a:p>
            <a:r>
              <a:rPr lang="en-GB" sz="1100" kern="1200" dirty="0" smtClean="0">
                <a:solidFill>
                  <a:schemeClr val="tx1"/>
                </a:solidFill>
                <a:latin typeface="+mn-lt"/>
                <a:ea typeface="+mn-ea"/>
                <a:cs typeface="+mn-cs"/>
              </a:rPr>
              <a:t>Consequently, the Staff proposed slightly different proposals for cedant accounting for FASB and IASB.</a:t>
            </a:r>
          </a:p>
          <a:p>
            <a:r>
              <a:rPr lang="en-GB" sz="1100" kern="1200" dirty="0" smtClean="0">
                <a:solidFill>
                  <a:schemeClr val="tx1"/>
                </a:solidFill>
                <a:latin typeface="+mn-lt"/>
                <a:ea typeface="+mn-ea"/>
                <a:cs typeface="+mn-cs"/>
              </a:rPr>
              <a:t>For FASB, the Staff proposed that the cedant should follow the approach used for the underlying insurance contracts even where it means splitting a reinsurance contract into two components if it relates to underlying contracts some of which are accounted for under the PAA and others accounted for under the BBA.</a:t>
            </a:r>
          </a:p>
          <a:p>
            <a:r>
              <a:rPr lang="en-GB" sz="1100" kern="1200" dirty="0" smtClean="0">
                <a:solidFill>
                  <a:schemeClr val="tx1"/>
                </a:solidFill>
                <a:latin typeface="+mn-lt"/>
                <a:ea typeface="+mn-ea"/>
                <a:cs typeface="+mn-cs"/>
              </a:rPr>
              <a:t>For IASB, the Staff proposed that the cedant should be allowed to use the PAA for the reinsurance contract if would produce measurements that are a reasonable approximation to the BBA.</a:t>
            </a:r>
          </a:p>
          <a:p>
            <a:r>
              <a:rPr lang="en-GB" sz="1100" kern="1200" dirty="0" smtClean="0">
                <a:solidFill>
                  <a:schemeClr val="tx1"/>
                </a:solidFill>
                <a:latin typeface="+mn-lt"/>
                <a:ea typeface="+mn-ea"/>
                <a:cs typeface="+mn-cs"/>
              </a:rPr>
              <a:t>For both IASB and FASB, the Staff proposed that the reinsurer should evaluate whether the reinsurance contract should be accounted for under the PAA or BBA in the same way as for insurance contracts.</a:t>
            </a:r>
          </a:p>
          <a:p>
            <a:r>
              <a:rPr lang="en-GB" sz="1100" kern="1200" dirty="0" smtClean="0">
                <a:solidFill>
                  <a:schemeClr val="tx1"/>
                </a:solidFill>
                <a:latin typeface="+mn-lt"/>
                <a:ea typeface="+mn-ea"/>
                <a:cs typeface="+mn-cs"/>
              </a:rPr>
              <a:t>A member of the IASB noted a preference under the FASB proposals for the cedant to evaluate which approach is appropriate rather than being required to follow the accounting approach used for underlying contracts. This was noted as being particularly relevant to retroactive reinsurance where facts and circumstances at the inception of the reinsurance contract may differ from those prevailing when the underlying contracts were written resulting in the eligibility criteria producing different outcomes. Another member noted that if the reinsurance is accounted for under a different approach from the underlying contracts it may cause a negative impact on the clarity of link between reinsurance income and expenses and those from the reinsured contracts in their presentation in the statement of comprehensive income.</a:t>
            </a:r>
          </a:p>
          <a:p>
            <a:r>
              <a:rPr lang="en-GB" sz="1100" kern="1200" dirty="0" smtClean="0">
                <a:solidFill>
                  <a:schemeClr val="tx1"/>
                </a:solidFill>
                <a:latin typeface="+mn-lt"/>
                <a:ea typeface="+mn-ea"/>
                <a:cs typeface="+mn-cs"/>
              </a:rPr>
              <a:t>The Staff proposals were agreed with a majority of 6 for FASB and 12 for IASB.</a:t>
            </a:r>
          </a:p>
          <a:p>
            <a:endParaRPr lang="en-GB" sz="1800" kern="1200" dirty="0">
              <a:solidFill>
                <a:schemeClr val="tx1"/>
              </a:solidFill>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sz="1200" b="1" kern="1200" dirty="0" smtClean="0">
                <a:solidFill>
                  <a:schemeClr val="tx1"/>
                </a:solidFill>
                <a:latin typeface="+mn-lt"/>
                <a:ea typeface="+mn-ea"/>
                <a:cs typeface="+mn-cs"/>
              </a:rPr>
              <a:t>Policy loans (paper 2H/82H)</a:t>
            </a:r>
            <a:endParaRPr lang="en-GB" sz="18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noted that there is currently diversity in the presentation of policy loans with some insurers accounting for them as financial instruments and others accounting for them as a component of the insurance contract.</a:t>
            </a:r>
            <a:endParaRPr lang="en-GB" sz="18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Staff proposal is that policy loans should be accounted for as part of the insurance contract and included within the insurance contract balance rather than disclosed and accounted for as a separate asset. If the investment component of an insurance contract is unbundled from the insurance contract then the policy loan would be treated as a part of the investment component.</a:t>
            </a:r>
            <a:endParaRPr lang="en-GB" sz="18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As accounting for policy loans was not explicitly covered in the exposure draft a member of IASB suggested that the boards should not be asked to reach a decision before outreach and/or discussion with the IWG has taken place. Staff disagreed as policy loans are implicitly covered in the exposure draft and other board members did not express support for specific outreach on this issue.</a:t>
            </a:r>
            <a:endParaRPr lang="en-GB" sz="18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There was considerable discussion on the complexity of including policy loan cash flow assumptions within the overall insurance contract estimation of cash flows and whether policy loans would be likely to have a material effect on the cash flow estimates. The general opinion expressed was that policy loans are likely to be issued at an effective rate that is at or close to market rates, are unlikely to have a material effect on the overall measurement of cash flows and are only one of many factors that insurers will take into account in estimating insurance policy cash flows.</a:t>
            </a:r>
            <a:endParaRPr lang="en-GB" sz="1800" kern="1200" dirty="0" smtClean="0">
              <a:solidFill>
                <a:schemeClr val="tx1"/>
              </a:solidFill>
              <a:latin typeface="+mn-lt"/>
              <a:ea typeface="+mn-ea"/>
              <a:cs typeface="+mn-cs"/>
            </a:endParaRPr>
          </a:p>
          <a:p>
            <a:endParaRPr lang="en-GB" sz="1800" kern="1200" dirty="0">
              <a:solidFill>
                <a:schemeClr val="tx1"/>
              </a:solidFill>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77875" y="766763"/>
            <a:ext cx="5543550" cy="38369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187325" marR="0" lvl="1" indent="-187325" algn="l" defTabSz="914400" rtl="0" eaLnBrk="0" fontAlgn="base" latinLnBrk="0" hangingPunct="0">
              <a:lnSpc>
                <a:spcPct val="100000"/>
              </a:lnSpc>
              <a:spcBef>
                <a:spcPct val="30000"/>
              </a:spcBef>
              <a:spcAft>
                <a:spcPct val="25000"/>
              </a:spcAft>
              <a:buClrTx/>
              <a:buSzTx/>
              <a:buFontTx/>
              <a:buNone/>
              <a:tabLst/>
              <a:defRPr/>
            </a:pPr>
            <a:r>
              <a:rPr lang="en-GB" sz="1200" b="1" kern="1200" dirty="0" smtClean="0">
                <a:solidFill>
                  <a:schemeClr val="tx1"/>
                </a:solidFill>
                <a:latin typeface="+mn-lt"/>
                <a:ea typeface="+mn-ea"/>
                <a:cs typeface="+mn-cs"/>
              </a:rPr>
              <a:t>Policy loans discussion continued</a:t>
            </a:r>
          </a:p>
          <a:p>
            <a:pPr marL="187325" marR="0" lvl="1" indent="-187325" algn="l" defTabSz="914400" rtl="0" eaLnBrk="0" fontAlgn="base" latinLnBrk="0" hangingPunct="0">
              <a:lnSpc>
                <a:spcPct val="100000"/>
              </a:lnSpc>
              <a:spcBef>
                <a:spcPct val="30000"/>
              </a:spcBef>
              <a:spcAft>
                <a:spcPct val="25000"/>
              </a:spcAft>
              <a:buClrTx/>
              <a:buSzTx/>
              <a:buFontTx/>
              <a:buNone/>
              <a:tabLst/>
              <a:defRPr/>
            </a:pPr>
            <a:r>
              <a:rPr lang="en-GB" sz="1200" kern="1200" dirty="0" smtClean="0">
                <a:solidFill>
                  <a:schemeClr val="tx1"/>
                </a:solidFill>
                <a:latin typeface="+mn-lt"/>
                <a:ea typeface="+mn-ea"/>
                <a:cs typeface="+mn-cs"/>
              </a:rPr>
              <a:t>One board member asked for a specific disclosure requirement for policy loans offset against insurance balances or unbundled investment components and another board member noted that such disclosure would assist users in understanding interest income earned on policy loans if separately disclosed. Staff agreed to consider including a disclosure requirement for policy loans when disclosure is considered at a subsequent meeting. </a:t>
            </a:r>
            <a:endParaRPr lang="en-GB" sz="1800" kern="1200" dirty="0" smtClean="0">
              <a:solidFill>
                <a:schemeClr val="tx1"/>
              </a:solidFill>
              <a:latin typeface="+mn-lt"/>
              <a:ea typeface="+mn-ea"/>
              <a:cs typeface="+mn-cs"/>
            </a:endParaRPr>
          </a:p>
          <a:p>
            <a:pPr marL="187325" marR="0" lvl="1" indent="-187325" algn="l" defTabSz="914400" rtl="0" eaLnBrk="0" fontAlgn="base" latinLnBrk="0" hangingPunct="0">
              <a:lnSpc>
                <a:spcPct val="100000"/>
              </a:lnSpc>
              <a:spcBef>
                <a:spcPct val="30000"/>
              </a:spcBef>
              <a:spcAft>
                <a:spcPct val="25000"/>
              </a:spcAft>
              <a:buClrTx/>
              <a:buSzTx/>
              <a:buFontTx/>
              <a:buNone/>
              <a:tabLst/>
              <a:defRPr/>
            </a:pPr>
            <a:endParaRPr lang="en-GB" sz="1200" b="1" kern="1200" dirty="0" smtClean="0">
              <a:solidFill>
                <a:schemeClr val="tx1"/>
              </a:solidFill>
              <a:latin typeface="+mn-lt"/>
              <a:ea typeface="+mn-ea"/>
              <a:cs typeface="+mn-cs"/>
            </a:endParaRPr>
          </a:p>
          <a:p>
            <a:pPr marL="187325" marR="0" lvl="1" indent="-187325" algn="l" defTabSz="914400" rtl="0" eaLnBrk="0" fontAlgn="base" latinLnBrk="0" hangingPunct="0">
              <a:lnSpc>
                <a:spcPct val="100000"/>
              </a:lnSpc>
              <a:spcBef>
                <a:spcPct val="30000"/>
              </a:spcBef>
              <a:spcAft>
                <a:spcPct val="25000"/>
              </a:spcAft>
              <a:buClrTx/>
              <a:buSzTx/>
              <a:buFontTx/>
              <a:buNone/>
              <a:tabLst/>
              <a:defRPr/>
            </a:pPr>
            <a:r>
              <a:rPr lang="en-GB" sz="1200" b="1" kern="1200" dirty="0" smtClean="0">
                <a:solidFill>
                  <a:schemeClr val="tx1"/>
                </a:solidFill>
                <a:latin typeface="+mn-lt"/>
                <a:ea typeface="+mn-ea"/>
                <a:cs typeface="+mn-cs"/>
              </a:rPr>
              <a:t>Policy loans - decision</a:t>
            </a:r>
          </a:p>
          <a:p>
            <a:pPr marL="187325" marR="0" lvl="1" indent="-187325" algn="l" defTabSz="914400" rtl="0" eaLnBrk="0" fontAlgn="base" latinLnBrk="0" hangingPunct="0">
              <a:lnSpc>
                <a:spcPct val="100000"/>
              </a:lnSpc>
              <a:spcBef>
                <a:spcPct val="30000"/>
              </a:spcBef>
              <a:spcAft>
                <a:spcPct val="25000"/>
              </a:spcAft>
              <a:buClrTx/>
              <a:buSzTx/>
              <a:buFontTx/>
              <a:buNone/>
              <a:tabLst/>
              <a:defRPr/>
            </a:pPr>
            <a:r>
              <a:rPr lang="en-GB" sz="1200" kern="1200" dirty="0" smtClean="0">
                <a:solidFill>
                  <a:schemeClr val="tx1"/>
                </a:solidFill>
                <a:latin typeface="+mn-lt"/>
                <a:ea typeface="+mn-ea"/>
                <a:cs typeface="+mn-cs"/>
              </a:rPr>
              <a:t>The Staff proposals were agreed unanimously by FASB and with a majority of 12 for IASB.</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spcAft>
                <a:spcPts val="400"/>
              </a:spcAft>
              <a:defRPr/>
            </a:lvl2pPr>
            <a:lvl3pPr>
              <a:spcAft>
                <a:spcPts val="400"/>
              </a:spcAft>
              <a:defRPr/>
            </a:lvl3pPr>
            <a:lvl4pPr>
              <a:spcAft>
                <a:spcPts val="400"/>
              </a:spcAft>
              <a:defRPr/>
            </a:lvl4pPr>
            <a:lvl5pPr>
              <a:spcAft>
                <a:spcPts val="4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pPr>
                <a:defRPr/>
              </a:pPr>
              <a:t>‹#›</a:t>
            </a:fld>
            <a:endParaRPr lang="en-GB" dirty="0"/>
          </a:p>
        </p:txBody>
      </p:sp>
      <p:sp>
        <p:nvSpPr>
          <p:cNvPr id="8"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pPr>
                <a:defRPr/>
              </a:pPr>
              <a:t>‹#›</a:t>
            </a:fld>
            <a:endParaRPr lang="en-GB" dirty="0"/>
          </a:p>
        </p:txBody>
      </p:sp>
      <p:sp>
        <p:nvSpPr>
          <p:cNvPr id="4"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pPr>
                <a:defRPr/>
              </a:pPr>
              <a:t>‹#›</a:t>
            </a:fld>
            <a:endParaRPr lang="en-GB" dirty="0"/>
          </a:p>
        </p:txBody>
      </p:sp>
      <p:sp>
        <p:nvSpPr>
          <p:cNvPr id="3"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dirty="0" smtClean="0"/>
              <a:t>IFRS 4 Phase II - Webcast (April 2012)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chemeClr val="tx2"/>
                </a:solidFill>
              </a:rPr>
              <a:t>© 2012 Deloitte LLP. Private and confidential</a:t>
            </a: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pPr>
                <a:defRPr/>
              </a:pPr>
              <a:t>‹#›</a:t>
            </a:fld>
            <a:endParaRPr lang="en-GB" dirty="0"/>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dirty="0" smtClean="0"/>
              <a:t>IFRS 4 Phase II - Webcast (April 2012)</a:t>
            </a:r>
            <a:endParaRPr lang="en-GB" dirty="0"/>
          </a:p>
        </p:txBody>
      </p:sp>
    </p:spTree>
  </p:cSld>
  <p:clrMap bg1="lt1" tx1="dk1" bg2="lt2" tx2="dk2" accent1="accent1" accent2="accent2" accent3="accent3" accent4="accent4" accent5="accent5" accent6="accent6" hlink="hlink" folHlink="folHlink"/>
  <p:sldLayoutIdLst>
    <p:sldLayoutId id="2147490681" r:id="rId1"/>
    <p:sldLayoutId id="2147490672" r:id="rId2"/>
    <p:sldLayoutId id="2147490673" r:id="rId3"/>
    <p:sldLayoutId id="2147490674" r:id="rId4"/>
    <p:sldLayoutId id="2147490675" r:id="rId5"/>
    <p:sldLayoutId id="2147490676" r:id="rId6"/>
    <p:sldLayoutId id="2147490677" r:id="rId7"/>
    <p:sldLayoutId id="2147490678" r:id="rId8"/>
    <p:sldLayoutId id="2147490679" r:id="rId9"/>
    <p:sldLayoutId id="2147490680" r:id="rId10"/>
    <p:sldLayoutId id="2147490682" r:id="rId11"/>
  </p:sldLayoutIdLst>
  <p:hf hdr="0" dt="0"/>
  <p:txStyles>
    <p:titleStyle>
      <a:lvl1pPr algn="l" defTabSz="955675" rtl="0" eaLnBrk="0" fontAlgn="base" hangingPunct="0">
        <a:lnSpc>
          <a:spcPts val="3200"/>
        </a:lnSpc>
        <a:spcBef>
          <a:spcPct val="0"/>
        </a:spcBef>
        <a:spcAft>
          <a:spcPct val="0"/>
        </a:spcAft>
        <a:defRPr sz="2300" b="1">
          <a:solidFill>
            <a:schemeClr val="tx2"/>
          </a:solidFill>
          <a:latin typeface="+mj-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mailto:fnagari@deloitte.co.uk"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mailto:insurancecentreofexc@deloitte.co.uk" TargetMode="External"/><Relationship Id="rId4" Type="http://schemas.openxmlformats.org/officeDocument/2006/relationships/hyperlink" Target="https://www.iasplus.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s://deloitteidm2.monigle2.net/ar6855pn63/user_uploaded/zoom/bzi_ris_glb_ho_469_hi-zm.jpg"/>
          <p:cNvPicPr>
            <a:picLocks noChangeAspect="1" noChangeArrowheads="1"/>
          </p:cNvPicPr>
          <p:nvPr/>
        </p:nvPicPr>
        <p:blipFill>
          <a:blip r:embed="rId3" cstate="print"/>
          <a:srcRect/>
          <a:stretch>
            <a:fillRect/>
          </a:stretch>
        </p:blipFill>
        <p:spPr bwMode="auto">
          <a:xfrm>
            <a:off x="4916488" y="2436813"/>
            <a:ext cx="4989512" cy="3741737"/>
          </a:xfrm>
          <a:prstGeom prst="rect">
            <a:avLst/>
          </a:prstGeom>
          <a:noFill/>
          <a:ln w="9525">
            <a:noFill/>
            <a:miter lim="800000"/>
            <a:headEnd/>
            <a:tailEnd/>
          </a:ln>
        </p:spPr>
      </p:pic>
      <p:sp>
        <p:nvSpPr>
          <p:cNvPr id="4099" name="Rectangle 17"/>
          <p:cNvSpPr>
            <a:spLocks noGrp="1"/>
          </p:cNvSpPr>
          <p:nvPr>
            <p:ph type="ctrTitle"/>
          </p:nvPr>
        </p:nvSpPr>
        <p:spPr>
          <a:xfrm>
            <a:off x="381148" y="1893888"/>
            <a:ext cx="7132171" cy="1128712"/>
          </a:xfrm>
        </p:spPr>
        <p:txBody>
          <a:bodyPr/>
          <a:lstStyle/>
          <a:p>
            <a:pPr>
              <a:lnSpc>
                <a:spcPts val="3800"/>
              </a:lnSpc>
            </a:pPr>
            <a:r>
              <a:rPr lang="en-GB" sz="3600" dirty="0" smtClean="0">
                <a:solidFill>
                  <a:srgbClr val="92D400"/>
                </a:solidFill>
              </a:rPr>
              <a:t>Preparation for an OCI decision continues in the midst of several minor converged decisions</a:t>
            </a:r>
            <a:br>
              <a:rPr lang="en-GB" sz="3600" dirty="0" smtClean="0">
                <a:solidFill>
                  <a:srgbClr val="92D400"/>
                </a:solidFill>
              </a:rPr>
            </a:br>
            <a:r>
              <a:rPr lang="en-GB" sz="3600" dirty="0" smtClean="0"/>
              <a:t>IFRS </a:t>
            </a:r>
            <a:r>
              <a:rPr lang="en-GB" sz="3600" dirty="0"/>
              <a:t>4 Phase II Update</a:t>
            </a:r>
            <a:endParaRPr lang="en-GB" sz="2600" dirty="0">
              <a:solidFill>
                <a:schemeClr val="accent2"/>
              </a:solidFill>
            </a:endParaRPr>
          </a:p>
        </p:txBody>
      </p:sp>
      <p:sp>
        <p:nvSpPr>
          <p:cNvPr id="4100" name="Rectangle 18"/>
          <p:cNvSpPr>
            <a:spLocks noGrp="1"/>
          </p:cNvSpPr>
          <p:nvPr>
            <p:ph type="subTitle" idx="1"/>
          </p:nvPr>
        </p:nvSpPr>
        <p:spPr>
          <a:xfrm>
            <a:off x="423863" y="5199063"/>
            <a:ext cx="5133975" cy="303212"/>
          </a:xfrm>
        </p:spPr>
        <p:txBody>
          <a:bodyPr/>
          <a:lstStyle/>
          <a:p>
            <a:pPr marL="0" indent="0"/>
            <a:r>
              <a:rPr lang="en-GB" dirty="0"/>
              <a:t>IASB and FASB joint meetings – </a:t>
            </a:r>
            <a:r>
              <a:rPr lang="en-GB" dirty="0" smtClean="0"/>
              <a:t>April 2012</a:t>
            </a:r>
            <a:endParaRPr lang="en-GB" dirty="0"/>
          </a:p>
          <a:p>
            <a:pPr marL="0" indent="0"/>
            <a:r>
              <a:rPr lang="en-GB" dirty="0"/>
              <a:t>Francesco Nagari</a:t>
            </a:r>
          </a:p>
          <a:p>
            <a:pPr marL="0" indent="0"/>
            <a:r>
              <a:rPr lang="en-GB" dirty="0" smtClean="0"/>
              <a:t>25 April </a:t>
            </a:r>
            <a:r>
              <a:rPr lang="en-GB" dirty="0"/>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200" dirty="0" smtClean="0"/>
              <a:t>Details of </a:t>
            </a:r>
            <a:r>
              <a:rPr lang="en-GB" sz="2400" dirty="0" smtClean="0"/>
              <a:t>joint IASB/FASB meeting 18 April</a:t>
            </a:r>
            <a:br>
              <a:rPr lang="en-GB" sz="2400" dirty="0" smtClean="0"/>
            </a:br>
            <a:r>
              <a:rPr lang="en-GB" sz="1800" dirty="0" smtClean="0"/>
              <a:t>Contract riders – paper 2H / 82H</a:t>
            </a:r>
            <a:br>
              <a:rPr lang="en-GB" sz="1800" dirty="0" smtClean="0"/>
            </a:br>
            <a:endParaRPr lang="en-GB" sz="2200" dirty="0" smtClean="0"/>
          </a:p>
        </p:txBody>
      </p:sp>
      <p:sp>
        <p:nvSpPr>
          <p:cNvPr id="14339" name="Rectangle 3"/>
          <p:cNvSpPr>
            <a:spLocks noGrp="1"/>
          </p:cNvSpPr>
          <p:nvPr>
            <p:ph idx="1"/>
          </p:nvPr>
        </p:nvSpPr>
        <p:spPr>
          <a:xfrm>
            <a:off x="587375" y="1219199"/>
            <a:ext cx="9123363" cy="502126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defRPr/>
            </a:pPr>
            <a:r>
              <a:rPr lang="en-GB" sz="1800" dirty="0" smtClean="0"/>
              <a:t>This proposal only relates to contract riders in place at contract inception</a:t>
            </a:r>
          </a:p>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Contract riders to be treated as an integral part of the contract at inception – therefore treated as any other contract term in force at inception </a:t>
            </a:r>
          </a:p>
          <a:p>
            <a:pPr marL="488950" lvl="2" indent="-303213">
              <a:spcAft>
                <a:spcPct val="25000"/>
              </a:spcAft>
              <a:buNone/>
              <a:defRPr/>
            </a:pPr>
            <a:r>
              <a:rPr lang="en-GB" sz="1800" b="1" dirty="0" smtClean="0">
                <a:solidFill>
                  <a:srgbClr val="3C8A2E"/>
                </a:solidFill>
              </a:rPr>
              <a:t>Decision</a:t>
            </a:r>
          </a:p>
          <a:p>
            <a:pPr marL="488950" lvl="2" indent="-303213">
              <a:spcAft>
                <a:spcPct val="25000"/>
              </a:spcAft>
              <a:defRPr/>
            </a:pPr>
            <a:r>
              <a:rPr lang="en-GB" sz="1800" dirty="0" smtClean="0"/>
              <a:t>No points raised by members </a:t>
            </a:r>
          </a:p>
          <a:p>
            <a:pPr marL="488950" lvl="2" indent="-303213">
              <a:spcAft>
                <a:spcPct val="25000"/>
              </a:spcAft>
              <a:buNone/>
              <a:defRPr/>
            </a:pP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9</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23990" y="362712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unanimous</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200" dirty="0" smtClean="0"/>
              <a:t>Details of </a:t>
            </a:r>
            <a:r>
              <a:rPr lang="en-GB" sz="2400" dirty="0" smtClean="0"/>
              <a:t>joint IASB/FASB meeting 18 April</a:t>
            </a:r>
            <a:br>
              <a:rPr lang="en-GB" sz="2400" dirty="0" smtClean="0"/>
            </a:br>
            <a:r>
              <a:rPr lang="en-GB" sz="1800" dirty="0" smtClean="0"/>
              <a:t>Contract modifications – paper 2G/82G – identification</a:t>
            </a:r>
            <a:br>
              <a:rPr lang="en-GB" sz="1800" dirty="0" smtClean="0"/>
            </a:br>
            <a:endParaRPr lang="en-GB" sz="2200" dirty="0" smtClean="0"/>
          </a:p>
        </p:txBody>
      </p:sp>
      <p:sp>
        <p:nvSpPr>
          <p:cNvPr id="14339" name="Rectangle 3"/>
          <p:cNvSpPr>
            <a:spLocks noGrp="1"/>
          </p:cNvSpPr>
          <p:nvPr>
            <p:ph idx="1"/>
          </p:nvPr>
        </p:nvSpPr>
        <p:spPr>
          <a:xfrm>
            <a:off x="587375" y="1295399"/>
            <a:ext cx="8800465" cy="4945063"/>
          </a:xfrm>
        </p:spPr>
        <p:txBody>
          <a:bodyPr/>
          <a:lstStyle/>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Modification should be considered substantial if the modification, had it been in place at inception, would have changed the contract decision </a:t>
            </a:r>
            <a:r>
              <a:rPr lang="en-GB" sz="1800" dirty="0" smtClean="0">
                <a:solidFill>
                  <a:schemeClr val="accent1"/>
                </a:solidFill>
              </a:rPr>
              <a:t>on any of the following three matters: scope of the insurance standard, BBA/PAA accounting or portfolio</a:t>
            </a:r>
            <a:endParaRPr lang="en-GB" sz="1800" dirty="0" smtClean="0"/>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Many comments that the third </a:t>
            </a:r>
            <a:r>
              <a:rPr lang="en-GB" sz="1800" dirty="0" smtClean="0"/>
              <a:t>criterion </a:t>
            </a:r>
            <a:r>
              <a:rPr lang="en-GB" sz="1800" dirty="0" smtClean="0"/>
              <a:t>was too wide</a:t>
            </a:r>
          </a:p>
          <a:p>
            <a:pPr marL="488950" lvl="2" indent="-303213">
              <a:spcAft>
                <a:spcPct val="25000"/>
              </a:spcAft>
              <a:buNone/>
              <a:defRPr/>
            </a:pPr>
            <a:r>
              <a:rPr lang="en-GB" sz="1800" b="1" dirty="0" smtClean="0">
                <a:solidFill>
                  <a:srgbClr val="3C8A2E"/>
                </a:solidFill>
              </a:rPr>
              <a:t>Decision</a:t>
            </a:r>
          </a:p>
          <a:p>
            <a:pPr marL="488950" lvl="2" indent="-303213">
              <a:spcAft>
                <a:spcPct val="25000"/>
              </a:spcAft>
              <a:defRPr/>
            </a:pPr>
            <a:r>
              <a:rPr lang="en-GB" sz="1800" dirty="0" smtClean="0">
                <a:solidFill>
                  <a:schemeClr val="accent1"/>
                </a:solidFill>
              </a:rPr>
              <a:t>After agreement on first two criteria (change in contract decision on scope of standard or BBA/PAA accounting) staff  were asked to develop a new third criteria for identifying substantial contract modifications given that the criterion based on the change of portfolio had been rejected on the grounds it was likely to apply to many non-substantial modifications</a:t>
            </a:r>
            <a:endParaRPr lang="en-GB" sz="1800" b="1" dirty="0" smtClean="0">
              <a:solidFill>
                <a:srgbClr val="3C8A2E"/>
              </a:solidFill>
            </a:endParaRP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10</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23990" y="543306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12</a:t>
                      </a:r>
                      <a:r>
                        <a:rPr lang="en-US" sz="1600" baseline="0" dirty="0" smtClean="0"/>
                        <a:t> vs. 1</a:t>
                      </a:r>
                      <a:endParaRPr lang="en-US" sz="1600" dirty="0"/>
                    </a:p>
                  </a:txBody>
                  <a:tcPr/>
                </a:tc>
                <a:tc>
                  <a:txBody>
                    <a:bodyPr/>
                    <a:lstStyle/>
                    <a:p>
                      <a:pPr algn="ctr"/>
                      <a:r>
                        <a:rPr lang="en-US" sz="1600" dirty="0" smtClean="0"/>
                        <a:t>6 vs. 1</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200" dirty="0" smtClean="0"/>
              <a:t>Details of </a:t>
            </a:r>
            <a:r>
              <a:rPr lang="en-GB" sz="2400" dirty="0" smtClean="0"/>
              <a:t>joint IASB/FASB meeting 18 April</a:t>
            </a:r>
            <a:br>
              <a:rPr lang="en-GB" sz="2400" dirty="0" smtClean="0"/>
            </a:br>
            <a:r>
              <a:rPr lang="en-GB" sz="1800" dirty="0" smtClean="0"/>
              <a:t>Contract modifications – paper 2G/82G – mechanics</a:t>
            </a:r>
            <a:br>
              <a:rPr lang="en-GB" sz="1800" dirty="0" smtClean="0"/>
            </a:br>
            <a:endParaRPr lang="en-GB" sz="2200" dirty="0" smtClean="0"/>
          </a:p>
        </p:txBody>
      </p:sp>
      <p:sp>
        <p:nvSpPr>
          <p:cNvPr id="14339" name="Rectangle 3"/>
          <p:cNvSpPr>
            <a:spLocks noGrp="1"/>
          </p:cNvSpPr>
          <p:nvPr>
            <p:ph idx="1"/>
          </p:nvPr>
        </p:nvSpPr>
        <p:spPr>
          <a:xfrm>
            <a:off x="587375" y="1295399"/>
            <a:ext cx="8800465" cy="4945063"/>
          </a:xfrm>
        </p:spPr>
        <p:txBody>
          <a:bodyPr/>
          <a:lstStyle/>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Full derecognition of unmodified contract obligations and release of any remaining margin with new contract accounting including new margin or day 1 loss for continuing, modified and new obligations</a:t>
            </a:r>
          </a:p>
          <a:p>
            <a:pPr marL="488950" lvl="2" indent="-303213">
              <a:spcAft>
                <a:spcPct val="25000"/>
              </a:spcAft>
              <a:defRPr/>
            </a:pPr>
            <a:r>
              <a:rPr lang="en-GB" sz="1800" dirty="0" smtClean="0"/>
              <a:t>Derecognition and new contract accounting to be based on hypothetical entity specific price for modified contract</a:t>
            </a:r>
          </a:p>
          <a:p>
            <a:pPr marL="488950" lvl="2" indent="-303213">
              <a:spcAft>
                <a:spcPct val="25000"/>
              </a:spcAft>
              <a:defRPr/>
            </a:pPr>
            <a:r>
              <a:rPr lang="en-GB" sz="1800" dirty="0" smtClean="0"/>
              <a:t>Staff noted that they did not favour new contract accounting based on </a:t>
            </a:r>
          </a:p>
          <a:p>
            <a:pPr marL="679450" lvl="3" indent="-303213">
              <a:spcAft>
                <a:spcPct val="25000"/>
              </a:spcAft>
              <a:defRPr/>
            </a:pPr>
            <a:r>
              <a:rPr lang="en-GB" sz="1600" dirty="0" smtClean="0"/>
              <a:t>Fair value, or</a:t>
            </a:r>
          </a:p>
          <a:p>
            <a:pPr marL="679450" lvl="3" indent="-303213">
              <a:spcAft>
                <a:spcPct val="25000"/>
              </a:spcAft>
              <a:defRPr/>
            </a:pPr>
            <a:r>
              <a:rPr lang="en-GB" sz="1600" dirty="0" smtClean="0"/>
              <a:t>Roll-forward of existing margin into new contract</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One member suggested a revision to the rollforward so that only the element relating to derecognised obligations is released but no support was expressed for this suggestion</a:t>
            </a:r>
            <a:endParaRPr lang="en-GB" sz="1800" b="1"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11</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08750" y="5542280"/>
          <a:ext cx="8638974" cy="701040"/>
        </p:xfrm>
        <a:graphic>
          <a:graphicData uri="http://schemas.openxmlformats.org/drawingml/2006/table">
            <a:tbl>
              <a:tblPr firstRow="1" bandRow="1">
                <a:tableStyleId>{5C22544A-7EE6-4342-B048-85BDC9FD1C3A}</a:tableStyleId>
              </a:tblPr>
              <a:tblGrid>
                <a:gridCol w="4488090"/>
                <a:gridCol w="1844040"/>
                <a:gridCol w="2306844"/>
              </a:tblGrid>
              <a:tr h="243840">
                <a:tc>
                  <a:txBody>
                    <a:bodyPr/>
                    <a:lstStyle/>
                    <a:p>
                      <a:r>
                        <a:rPr lang="en-US" dirty="0" smtClean="0"/>
                        <a:t>Decision</a:t>
                      </a:r>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1548">
                <a:tc>
                  <a:txBody>
                    <a:bodyPr/>
                    <a:lstStyle/>
                    <a:p>
                      <a:r>
                        <a:rPr lang="en-US" sz="1600" baseline="0" dirty="0" smtClean="0"/>
                        <a:t>Approve Staff recommendation</a:t>
                      </a:r>
                    </a:p>
                  </a:txBody>
                  <a:tcPr/>
                </a:tc>
                <a:tc>
                  <a:txBody>
                    <a:bodyPr/>
                    <a:lstStyle/>
                    <a:p>
                      <a:pPr algn="ctr"/>
                      <a:r>
                        <a:rPr lang="en-US" sz="1600" dirty="0" smtClean="0"/>
                        <a:t>12</a:t>
                      </a:r>
                      <a:r>
                        <a:rPr lang="en-US" sz="1600" baseline="0" dirty="0" smtClean="0"/>
                        <a:t> </a:t>
                      </a:r>
                      <a:r>
                        <a:rPr lang="en-US" sz="1600" baseline="0" dirty="0" smtClean="0"/>
                        <a:t>vs. </a:t>
                      </a:r>
                      <a:r>
                        <a:rPr lang="en-US" sz="1600" baseline="0" dirty="0" smtClean="0"/>
                        <a:t>1</a:t>
                      </a:r>
                      <a:endParaRPr lang="en-US" sz="1600" dirty="0"/>
                    </a:p>
                  </a:txBody>
                  <a:tcPr/>
                </a:tc>
                <a:tc>
                  <a:txBody>
                    <a:bodyPr/>
                    <a:lstStyle/>
                    <a:p>
                      <a:pPr algn="ctr"/>
                      <a:r>
                        <a:rPr lang="en-US" sz="1600" dirty="0" smtClean="0"/>
                        <a:t>6 </a:t>
                      </a:r>
                      <a:r>
                        <a:rPr lang="en-US" sz="1600" dirty="0" smtClean="0"/>
                        <a:t>vs. </a:t>
                      </a:r>
                      <a:r>
                        <a:rPr lang="en-US" sz="1600" dirty="0" smtClean="0"/>
                        <a:t>1</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200" dirty="0" smtClean="0"/>
              <a:t>Details of </a:t>
            </a:r>
            <a:r>
              <a:rPr lang="en-GB" sz="2400" dirty="0" smtClean="0"/>
              <a:t>joint IASB/FASB meeting 18 April</a:t>
            </a:r>
            <a:br>
              <a:rPr lang="en-GB" sz="2400" dirty="0" smtClean="0"/>
            </a:br>
            <a:r>
              <a:rPr lang="en-GB" sz="1800" dirty="0" smtClean="0"/>
              <a:t>Contract modifications – paper 2G/82G – non-substantial modifications</a:t>
            </a:r>
            <a:br>
              <a:rPr lang="en-GB" sz="1800" dirty="0" smtClean="0"/>
            </a:br>
            <a:endParaRPr lang="en-GB" sz="2200" dirty="0" smtClean="0"/>
          </a:p>
        </p:txBody>
      </p:sp>
      <p:sp>
        <p:nvSpPr>
          <p:cNvPr id="14339" name="Rectangle 3"/>
          <p:cNvSpPr>
            <a:spLocks noGrp="1"/>
          </p:cNvSpPr>
          <p:nvPr>
            <p:ph idx="1"/>
          </p:nvPr>
        </p:nvSpPr>
        <p:spPr>
          <a:xfrm>
            <a:off x="587375" y="1295399"/>
            <a:ext cx="8800465" cy="4945063"/>
          </a:xfrm>
        </p:spPr>
        <p:txBody>
          <a:bodyPr/>
          <a:lstStyle/>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Partial derecognition of contract obligations (including the release of margins) by updating assumptions and normal contract settlement for continuing obligations</a:t>
            </a:r>
          </a:p>
          <a:p>
            <a:pPr marL="488950" lvl="2" indent="-303213">
              <a:spcAft>
                <a:spcPct val="25000"/>
              </a:spcAft>
              <a:defRPr/>
            </a:pPr>
            <a:r>
              <a:rPr lang="en-GB" sz="1800" dirty="0" smtClean="0"/>
              <a:t>New contract accounting including new margin or day 1 loss for new obligations added (riders)</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Members noted that the reference to release of margin was confusing  and staff confirmed that they intended that there would be a release of margin as would be through normal settlement for the partial derecognition and margin retained in the liability for the continuing obligations</a:t>
            </a:r>
          </a:p>
          <a:p>
            <a:pPr marL="488950" lvl="2" indent="-303213">
              <a:spcAft>
                <a:spcPct val="25000"/>
              </a:spcAft>
              <a:buNone/>
              <a:defRPr/>
            </a:pPr>
            <a:endParaRPr lang="en-GB" sz="1800" b="1" dirty="0" smtClean="0"/>
          </a:p>
          <a:p>
            <a:pPr marL="488950" lvl="2" indent="-303213">
              <a:spcAft>
                <a:spcPct val="25000"/>
              </a:spcAft>
              <a:buNone/>
              <a:defRPr/>
            </a:pPr>
            <a:endParaRPr lang="en-GB" sz="1800" b="1" dirty="0" smtClean="0"/>
          </a:p>
          <a:p>
            <a:pPr marL="488950" lvl="2" indent="-303213">
              <a:spcAft>
                <a:spcPct val="25000"/>
              </a:spcAft>
              <a:buNone/>
              <a:defRPr/>
            </a:pPr>
            <a:endParaRPr lang="en-GB" sz="1800" b="1" dirty="0" smtClean="0"/>
          </a:p>
          <a:p>
            <a:pPr marL="488950" lvl="2" indent="-303213">
              <a:spcAft>
                <a:spcPct val="25000"/>
              </a:spcAft>
              <a:buNone/>
              <a:defRPr/>
            </a:pPr>
            <a:r>
              <a:rPr lang="en-GB" sz="1800" b="1" dirty="0" smtClean="0">
                <a:solidFill>
                  <a:srgbClr val="3C8A2E"/>
                </a:solidFill>
              </a:rPr>
              <a:t>Next steps</a:t>
            </a:r>
          </a:p>
          <a:p>
            <a:pPr marL="488950" lvl="2" indent="-303213">
              <a:spcAft>
                <a:spcPct val="25000"/>
              </a:spcAft>
              <a:buNone/>
              <a:defRPr/>
            </a:pPr>
            <a:r>
              <a:rPr lang="en-GB" sz="1800" dirty="0" smtClean="0"/>
              <a:t>Staff to clarify drafting in relation to margin on continuing obligations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12</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23990" y="4465320"/>
          <a:ext cx="8638974" cy="701040"/>
        </p:xfrm>
        <a:graphic>
          <a:graphicData uri="http://schemas.openxmlformats.org/drawingml/2006/table">
            <a:tbl>
              <a:tblPr firstRow="1" bandRow="1">
                <a:tableStyleId>{5C22544A-7EE6-4342-B048-85BDC9FD1C3A}</a:tableStyleId>
              </a:tblPr>
              <a:tblGrid>
                <a:gridCol w="4488090"/>
                <a:gridCol w="1844040"/>
                <a:gridCol w="2306844"/>
              </a:tblGrid>
              <a:tr h="243840">
                <a:tc>
                  <a:txBody>
                    <a:bodyPr/>
                    <a:lstStyle/>
                    <a:p>
                      <a:r>
                        <a:rPr lang="en-US" dirty="0" smtClean="0"/>
                        <a:t>Decision</a:t>
                      </a:r>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1548">
                <a:tc>
                  <a:txBody>
                    <a:bodyPr/>
                    <a:lstStyle/>
                    <a:p>
                      <a:r>
                        <a:rPr lang="en-US" sz="1600" baseline="0" dirty="0" smtClean="0"/>
                        <a:t>Approve Staff recommendation</a:t>
                      </a:r>
                    </a:p>
                  </a:txBody>
                  <a:tcPr/>
                </a:tc>
                <a:tc>
                  <a:txBody>
                    <a:bodyPr/>
                    <a:lstStyle/>
                    <a:p>
                      <a:pPr algn="ctr"/>
                      <a:r>
                        <a:rPr lang="en-US" sz="1600" dirty="0" smtClean="0"/>
                        <a:t>unanimous</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61682"/>
          </a:xfrm>
        </p:spPr>
        <p:txBody>
          <a:bodyPr/>
          <a:lstStyle/>
          <a:p>
            <a:pPr lvl="2"/>
            <a:r>
              <a:rPr lang="en-GB" sz="2200" dirty="0" smtClean="0"/>
              <a:t>Details of </a:t>
            </a:r>
            <a:r>
              <a:rPr lang="en-GB" sz="2400" dirty="0" smtClean="0"/>
              <a:t>joint IASB/FASB meeting 18 April</a:t>
            </a:r>
            <a:br>
              <a:rPr lang="en-GB" sz="2400" dirty="0" smtClean="0"/>
            </a:br>
            <a:r>
              <a:rPr lang="en-GB" sz="1800" dirty="0" smtClean="0"/>
              <a:t>Reinsurance contract commutation – paper 2G/82G</a:t>
            </a:r>
            <a:br>
              <a:rPr lang="en-GB" sz="1800" dirty="0" smtClean="0"/>
            </a:br>
            <a:endParaRPr lang="en-GB" sz="2200" dirty="0" smtClean="0"/>
          </a:p>
        </p:txBody>
      </p:sp>
      <p:sp>
        <p:nvSpPr>
          <p:cNvPr id="14339" name="Rectangle 3"/>
          <p:cNvSpPr>
            <a:spLocks noGrp="1"/>
          </p:cNvSpPr>
          <p:nvPr>
            <p:ph idx="1"/>
          </p:nvPr>
        </p:nvSpPr>
        <p:spPr>
          <a:xfrm>
            <a:off x="587375" y="1417319"/>
            <a:ext cx="9074785" cy="482314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defRPr/>
            </a:pPr>
            <a:r>
              <a:rPr lang="en-GB" sz="1800" dirty="0" smtClean="0"/>
              <a:t>Currently diversity in practice: some insurers report the commutation effect  on a gross basis with entries in claims, premiums and possibly other line items</a:t>
            </a:r>
          </a:p>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Net presentation in claims and benefits for overall effect  of commutation to be required for both cedants and reinsurers</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Only point raised was whether to add a specific disclosure requirement for the result of commutations where material</a:t>
            </a:r>
          </a:p>
          <a:p>
            <a:pPr marL="488950" lvl="2" indent="-303213">
              <a:spcAft>
                <a:spcPct val="25000"/>
              </a:spcAft>
              <a:defRPr/>
            </a:pPr>
            <a:endParaRPr lang="en-GB" sz="1800" dirty="0" smtClean="0"/>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Next steps</a:t>
            </a:r>
          </a:p>
          <a:p>
            <a:pPr marL="488950" lvl="2" indent="-303213">
              <a:spcAft>
                <a:spcPct val="25000"/>
              </a:spcAft>
              <a:defRPr/>
            </a:pPr>
            <a:r>
              <a:rPr lang="en-GB" sz="1800" dirty="0" smtClean="0"/>
              <a:t>Staff to consider whether a specific requirement is required for commutations when preparing papers on disclosure requirements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13</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54470" y="4396739"/>
          <a:ext cx="8638974" cy="701040"/>
        </p:xfrm>
        <a:graphic>
          <a:graphicData uri="http://schemas.openxmlformats.org/drawingml/2006/table">
            <a:tbl>
              <a:tblPr firstRow="1" bandRow="1">
                <a:tableStyleId>{5C22544A-7EE6-4342-B048-85BDC9FD1C3A}</a:tableStyleId>
              </a:tblPr>
              <a:tblGrid>
                <a:gridCol w="4488090"/>
                <a:gridCol w="1844040"/>
                <a:gridCol w="2306844"/>
              </a:tblGrid>
              <a:tr h="254441">
                <a:tc>
                  <a:txBody>
                    <a:bodyPr/>
                    <a:lstStyle/>
                    <a:p>
                      <a:r>
                        <a:rPr lang="en-US" dirty="0" smtClean="0"/>
                        <a:t>Decision </a:t>
                      </a:r>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33238">
                <a:tc>
                  <a:txBody>
                    <a:bodyPr/>
                    <a:lstStyle/>
                    <a:p>
                      <a:r>
                        <a:rPr lang="en-US" sz="1600" baseline="0" dirty="0" smtClean="0"/>
                        <a:t>Approve Staff recommendation</a:t>
                      </a:r>
                    </a:p>
                  </a:txBody>
                  <a:tcPr/>
                </a:tc>
                <a:tc>
                  <a:txBody>
                    <a:bodyPr/>
                    <a:lstStyle/>
                    <a:p>
                      <a:pPr algn="ctr"/>
                      <a:r>
                        <a:rPr lang="en-US" sz="1600" dirty="0" smtClean="0"/>
                        <a:t>12</a:t>
                      </a:r>
                      <a:r>
                        <a:rPr lang="en-US" sz="1600" baseline="0" dirty="0" smtClean="0"/>
                        <a:t> vs. 1</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5773" y="225108"/>
            <a:ext cx="9123362" cy="998242"/>
          </a:xfrm>
        </p:spPr>
        <p:txBody>
          <a:bodyPr/>
          <a:lstStyle/>
          <a:p>
            <a:r>
              <a:rPr lang="en-GB" sz="2400" dirty="0" smtClean="0"/>
              <a:t>Details of IASB/ FASB Education session – 18 April</a:t>
            </a:r>
            <a:r>
              <a:rPr lang="en-GB" sz="2200" dirty="0" smtClean="0"/>
              <a:t/>
            </a:r>
            <a:br>
              <a:rPr lang="en-GB" sz="2200" dirty="0" smtClean="0"/>
            </a:br>
            <a:r>
              <a:rPr lang="en-GB" sz="1800" dirty="0" smtClean="0"/>
              <a:t>FASB decision on for single margin recognition principles – paper 2I</a:t>
            </a:r>
          </a:p>
        </p:txBody>
      </p:sp>
      <p:sp>
        <p:nvSpPr>
          <p:cNvPr id="16388" name="Rectangle 3"/>
          <p:cNvSpPr>
            <a:spLocks noGrp="1"/>
          </p:cNvSpPr>
          <p:nvPr>
            <p:ph idx="1"/>
          </p:nvPr>
        </p:nvSpPr>
        <p:spPr>
          <a:xfrm>
            <a:off x="543957" y="1263365"/>
            <a:ext cx="9123363" cy="4680924"/>
          </a:xfrm>
          <a:ln>
            <a:noFill/>
          </a:ln>
        </p:spPr>
        <p:txBody>
          <a:bodyPr/>
          <a:lstStyle/>
          <a:p>
            <a:pPr marL="304800" lvl="1" indent="-303213">
              <a:spcAft>
                <a:spcPct val="25000"/>
              </a:spcAft>
              <a:buNone/>
              <a:defRPr/>
            </a:pPr>
            <a:r>
              <a:rPr lang="en-GB" sz="1800" b="1" dirty="0" smtClean="0">
                <a:solidFill>
                  <a:srgbClr val="3C8A2E"/>
                </a:solidFill>
              </a:rPr>
              <a:t>Background</a:t>
            </a:r>
          </a:p>
          <a:p>
            <a:pPr marL="304800" lvl="1" indent="-303213">
              <a:spcAft>
                <a:spcPct val="25000"/>
              </a:spcAft>
              <a:defRPr/>
            </a:pPr>
            <a:r>
              <a:rPr lang="en-GB" sz="1800" dirty="0" smtClean="0">
                <a:solidFill>
                  <a:srgbClr val="002776"/>
                </a:solidFill>
              </a:rPr>
              <a:t>FASB have decided on a single margin including the compensation for risk included in contract price </a:t>
            </a:r>
          </a:p>
          <a:p>
            <a:pPr marL="304800" lvl="1" indent="-303213">
              <a:spcAft>
                <a:spcPct val="25000"/>
              </a:spcAft>
              <a:buNone/>
              <a:defRPr/>
            </a:pPr>
            <a:r>
              <a:rPr lang="en-GB" sz="1800" b="1" dirty="0" smtClean="0">
                <a:solidFill>
                  <a:srgbClr val="3C8A2E"/>
                </a:solidFill>
              </a:rPr>
              <a:t>Session content</a:t>
            </a:r>
          </a:p>
          <a:p>
            <a:pPr marL="304800" lvl="1" indent="-303213">
              <a:spcAft>
                <a:spcPct val="25000"/>
              </a:spcAft>
              <a:defRPr/>
            </a:pPr>
            <a:r>
              <a:rPr lang="en-GB" sz="1800" dirty="0" smtClean="0">
                <a:solidFill>
                  <a:srgbClr val="002776"/>
                </a:solidFill>
              </a:rPr>
              <a:t>FASB decisions to release that single margin as risk unwinds </a:t>
            </a:r>
          </a:p>
          <a:p>
            <a:pPr marL="488950" lvl="2" indent="-303213">
              <a:spcAft>
                <a:spcPct val="25000"/>
              </a:spcAft>
              <a:defRPr/>
            </a:pPr>
            <a:r>
              <a:rPr lang="en-GB" sz="1800" dirty="0" smtClean="0">
                <a:solidFill>
                  <a:srgbClr val="002776"/>
                </a:solidFill>
              </a:rPr>
              <a:t>Period likely to be longer than coverage period</a:t>
            </a:r>
          </a:p>
          <a:p>
            <a:pPr marL="488950" lvl="2" indent="-303213">
              <a:spcAft>
                <a:spcPct val="25000"/>
              </a:spcAft>
              <a:defRPr/>
            </a:pPr>
            <a:r>
              <a:rPr lang="en-GB" sz="1800" dirty="0" smtClean="0">
                <a:solidFill>
                  <a:srgbClr val="002776"/>
                </a:solidFill>
              </a:rPr>
              <a:t>Possibly right up to final contract settlement</a:t>
            </a:r>
          </a:p>
          <a:p>
            <a:pPr marL="304800" lvl="1" indent="-303213">
              <a:spcAft>
                <a:spcPct val="25000"/>
              </a:spcAft>
              <a:defRPr/>
            </a:pPr>
            <a:r>
              <a:rPr lang="en-GB" sz="1800" dirty="0" smtClean="0">
                <a:solidFill>
                  <a:srgbClr val="002776"/>
                </a:solidFill>
              </a:rPr>
              <a:t>Prospective mechanics for release of single margin</a:t>
            </a:r>
          </a:p>
          <a:p>
            <a:pPr marL="488950" lvl="2" indent="-303213">
              <a:spcAft>
                <a:spcPct val="25000"/>
              </a:spcAft>
              <a:defRPr/>
            </a:pPr>
            <a:r>
              <a:rPr lang="en-GB" sz="1800" dirty="0" smtClean="0">
                <a:solidFill>
                  <a:srgbClr val="002776"/>
                </a:solidFill>
              </a:rPr>
              <a:t>No restatement of brought forward margin</a:t>
            </a:r>
          </a:p>
          <a:p>
            <a:pPr marL="488950" lvl="2" indent="-303213">
              <a:spcAft>
                <a:spcPct val="25000"/>
              </a:spcAft>
              <a:defRPr/>
            </a:pPr>
            <a:r>
              <a:rPr lang="en-GB" sz="1800" dirty="0" smtClean="0">
                <a:solidFill>
                  <a:srgbClr val="002776"/>
                </a:solidFill>
              </a:rPr>
              <a:t>No adjustment to previous release</a:t>
            </a:r>
          </a:p>
          <a:p>
            <a:pPr marL="488950" lvl="2" indent="-303213">
              <a:spcAft>
                <a:spcPct val="25000"/>
              </a:spcAft>
              <a:defRPr/>
            </a:pPr>
            <a:r>
              <a:rPr lang="en-GB" sz="1800" dirty="0" smtClean="0">
                <a:solidFill>
                  <a:srgbClr val="002776"/>
                </a:solidFill>
              </a:rPr>
              <a:t>Future release revised as risk run off changes</a:t>
            </a:r>
          </a:p>
          <a:p>
            <a:pPr marL="304800" lvl="1" indent="-303213">
              <a:spcAft>
                <a:spcPct val="25000"/>
              </a:spcAft>
              <a:buNone/>
              <a:defRPr/>
            </a:pPr>
            <a:r>
              <a:rPr lang="en-GB" sz="1800" b="1" dirty="0" smtClean="0">
                <a:solidFill>
                  <a:srgbClr val="3C8A2E"/>
                </a:solidFill>
              </a:rPr>
              <a:t>Discussion</a:t>
            </a:r>
          </a:p>
          <a:p>
            <a:pPr marL="304800" lvl="1" indent="-303213">
              <a:spcAft>
                <a:spcPct val="25000"/>
              </a:spcAft>
              <a:defRPr/>
            </a:pPr>
            <a:r>
              <a:rPr lang="en-GB" sz="1800" dirty="0" smtClean="0">
                <a:solidFill>
                  <a:srgbClr val="002776"/>
                </a:solidFill>
              </a:rPr>
              <a:t>Many members noted difference in treatment of PAA and BBA by FASB</a:t>
            </a:r>
          </a:p>
          <a:p>
            <a:pPr marL="488950" lvl="2" indent="-303213">
              <a:spcAft>
                <a:spcPct val="25000"/>
              </a:spcAft>
              <a:defRPr/>
            </a:pPr>
            <a:r>
              <a:rPr lang="en-GB" sz="1800" dirty="0" smtClean="0">
                <a:solidFill>
                  <a:srgbClr val="002776"/>
                </a:solidFill>
              </a:rPr>
              <a:t>FASB: implicit release of margin over coverage period for PAA </a:t>
            </a:r>
          </a:p>
          <a:p>
            <a:pPr marL="488950" lvl="2" indent="-303213">
              <a:spcAft>
                <a:spcPct val="25000"/>
              </a:spcAft>
              <a:defRPr/>
            </a:pPr>
            <a:r>
              <a:rPr lang="en-GB" sz="1800" dirty="0" smtClean="0">
                <a:solidFill>
                  <a:srgbClr val="002776"/>
                </a:solidFill>
              </a:rPr>
              <a:t>IASB: explicit remeasured risk margin for PAA and BBA</a:t>
            </a:r>
          </a:p>
        </p:txBody>
      </p:sp>
      <p:sp>
        <p:nvSpPr>
          <p:cNvPr id="14342" name="Slide Number Placeholder 4"/>
          <p:cNvSpPr>
            <a:spLocks noGrp="1"/>
          </p:cNvSpPr>
          <p:nvPr>
            <p:ph type="sldNum" sz="quarter" idx="10"/>
          </p:nvPr>
        </p:nvSpPr>
        <p:spPr bwMode="auto">
          <a:noFill/>
          <a:ln>
            <a:miter lim="800000"/>
            <a:headEnd/>
            <a:tailEnd/>
          </a:ln>
        </p:spPr>
        <p:txBody>
          <a:bodyPr/>
          <a:lstStyle/>
          <a:p>
            <a:fld id="{D2E55FD0-95E6-459E-823B-6381F9269235}" type="slidenum">
              <a:rPr lang="en-GB" smtClean="0"/>
              <a:pPr/>
              <a:t>14</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5773" y="225108"/>
            <a:ext cx="9123362" cy="998242"/>
          </a:xfrm>
        </p:spPr>
        <p:txBody>
          <a:bodyPr/>
          <a:lstStyle/>
          <a:p>
            <a:r>
              <a:rPr lang="en-GB" sz="2400" dirty="0" smtClean="0"/>
              <a:t>Details of IASB/ FASB Education session – 18 April</a:t>
            </a:r>
            <a:r>
              <a:rPr lang="en-GB" sz="2200" dirty="0" smtClean="0"/>
              <a:t/>
            </a:r>
            <a:br>
              <a:rPr lang="en-GB" sz="2200" dirty="0" smtClean="0"/>
            </a:br>
            <a:r>
              <a:rPr lang="en-GB" sz="1800" dirty="0" smtClean="0"/>
              <a:t>FASB decision on for single margin recognition principles – paper 2I (cont.)</a:t>
            </a:r>
          </a:p>
        </p:txBody>
      </p:sp>
      <p:sp>
        <p:nvSpPr>
          <p:cNvPr id="16388" name="Rectangle 3"/>
          <p:cNvSpPr>
            <a:spLocks noGrp="1"/>
          </p:cNvSpPr>
          <p:nvPr>
            <p:ph idx="1"/>
          </p:nvPr>
        </p:nvSpPr>
        <p:spPr>
          <a:xfrm>
            <a:off x="543957" y="1263365"/>
            <a:ext cx="9123363" cy="4680924"/>
          </a:xfrm>
          <a:ln>
            <a:noFill/>
          </a:ln>
        </p:spPr>
        <p:txBody>
          <a:bodyPr/>
          <a:lstStyle/>
          <a:p>
            <a:pPr marL="304800" lvl="1" indent="-303213">
              <a:spcAft>
                <a:spcPct val="25000"/>
              </a:spcAft>
              <a:buNone/>
              <a:defRPr/>
            </a:pPr>
            <a:r>
              <a:rPr lang="en-GB" sz="1800" b="1" dirty="0" smtClean="0">
                <a:solidFill>
                  <a:srgbClr val="3C8A2E"/>
                </a:solidFill>
              </a:rPr>
              <a:t>Discussion (cont.)</a:t>
            </a:r>
          </a:p>
          <a:p>
            <a:pPr marL="304800" lvl="1" indent="-303213">
              <a:spcAft>
                <a:spcPct val="25000"/>
              </a:spcAft>
              <a:defRPr/>
            </a:pPr>
            <a:r>
              <a:rPr lang="en-GB" sz="1800" dirty="0" smtClean="0">
                <a:solidFill>
                  <a:srgbClr val="002776"/>
                </a:solidFill>
              </a:rPr>
              <a:t>Concern by Board members that small marginal change on estimates may make contract onerous and trigger full release of outstanding single margin</a:t>
            </a:r>
          </a:p>
          <a:p>
            <a:pPr marL="304800" lvl="1" indent="-303213">
              <a:spcAft>
                <a:spcPct val="25000"/>
              </a:spcAft>
              <a:buNone/>
              <a:defRPr/>
            </a:pPr>
            <a:r>
              <a:rPr lang="en-GB" sz="1800" b="1" dirty="0" smtClean="0">
                <a:solidFill>
                  <a:srgbClr val="3C8A2E"/>
                </a:solidFill>
              </a:rPr>
              <a:t>Next steps</a:t>
            </a:r>
          </a:p>
          <a:p>
            <a:pPr>
              <a:buFont typeface="Arial" pitchFamily="34" charset="0"/>
              <a:buChar char="•"/>
            </a:pPr>
            <a:r>
              <a:rPr lang="en-GB" sz="1800" dirty="0" smtClean="0">
                <a:solidFill>
                  <a:srgbClr val="002776"/>
                </a:solidFill>
              </a:rPr>
              <a:t>The Staff recommended that there should be further discussion regarding the decision to release the entire unamortised single margin when a contract become onerous given that a minor change in estimates may trigger an onerous contract and a substantial release of single margin.</a:t>
            </a:r>
          </a:p>
          <a:p>
            <a:pPr marL="304800" lvl="1" indent="-303213">
              <a:spcAft>
                <a:spcPct val="25000"/>
              </a:spcAft>
              <a:buNone/>
              <a:defRPr/>
            </a:pPr>
            <a:r>
              <a:rPr lang="en-GB" sz="1800" b="1" dirty="0" smtClean="0">
                <a:solidFill>
                  <a:srgbClr val="3C8A2E"/>
                </a:solidFill>
              </a:rPr>
              <a:t>Practical outcome of latest decisions</a:t>
            </a:r>
          </a:p>
          <a:p>
            <a:pPr marL="304800" lvl="1" indent="-303213">
              <a:spcAft>
                <a:spcPct val="25000"/>
              </a:spcAft>
              <a:defRPr/>
            </a:pPr>
            <a:r>
              <a:rPr lang="en-GB" sz="1800" dirty="0" smtClean="0">
                <a:solidFill>
                  <a:srgbClr val="002776"/>
                </a:solidFill>
              </a:rPr>
              <a:t>For many contracts FASB release of single margin (under BBA) over contract life may produce similar outcomes to IASB residual margin released over coverage and explicit remeasured risk margin throughout contract life</a:t>
            </a:r>
          </a:p>
          <a:p>
            <a:pPr marL="304800" lvl="1" indent="-303213">
              <a:spcAft>
                <a:spcPct val="25000"/>
              </a:spcAft>
              <a:buNone/>
              <a:defRPr/>
            </a:pPr>
            <a:r>
              <a:rPr lang="en-GB" sz="1800" b="1" dirty="0" smtClean="0">
                <a:solidFill>
                  <a:srgbClr val="3C8A2E"/>
                </a:solidFill>
              </a:rPr>
              <a:t>Convergence</a:t>
            </a:r>
          </a:p>
          <a:p>
            <a:pPr marL="304800" lvl="1" indent="-303213">
              <a:spcAft>
                <a:spcPct val="25000"/>
              </a:spcAft>
              <a:defRPr/>
            </a:pPr>
            <a:r>
              <a:rPr lang="en-GB" sz="1800" dirty="0" smtClean="0">
                <a:solidFill>
                  <a:srgbClr val="002776"/>
                </a:solidFill>
              </a:rPr>
              <a:t>Is there scope for IASB and FASB to converge further on the PAA?</a:t>
            </a:r>
          </a:p>
        </p:txBody>
      </p:sp>
      <p:sp>
        <p:nvSpPr>
          <p:cNvPr id="14342" name="Slide Number Placeholder 4"/>
          <p:cNvSpPr>
            <a:spLocks noGrp="1"/>
          </p:cNvSpPr>
          <p:nvPr>
            <p:ph type="sldNum" sz="quarter" idx="10"/>
          </p:nvPr>
        </p:nvSpPr>
        <p:spPr bwMode="auto">
          <a:noFill/>
          <a:ln>
            <a:miter lim="800000"/>
            <a:headEnd/>
            <a:tailEnd/>
          </a:ln>
        </p:spPr>
        <p:txBody>
          <a:bodyPr/>
          <a:lstStyle/>
          <a:p>
            <a:fld id="{D2E55FD0-95E6-459E-823B-6381F9269235}" type="slidenum">
              <a:rPr lang="en-GB" smtClean="0"/>
              <a:pPr/>
              <a:t>15</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5773" y="225108"/>
            <a:ext cx="9123362" cy="998242"/>
          </a:xfrm>
        </p:spPr>
        <p:txBody>
          <a:bodyPr/>
          <a:lstStyle/>
          <a:p>
            <a:r>
              <a:rPr lang="en-GB" sz="2400" dirty="0" smtClean="0"/>
              <a:t>Details of IASB/ FASB Education session – 19 April</a:t>
            </a:r>
            <a:r>
              <a:rPr lang="en-GB" sz="2200" dirty="0" smtClean="0"/>
              <a:t/>
            </a:r>
            <a:br>
              <a:rPr lang="en-GB" sz="2200" dirty="0" smtClean="0"/>
            </a:br>
            <a:r>
              <a:rPr lang="en-GB" sz="1800" dirty="0" smtClean="0"/>
              <a:t>Recognising changes in the insurance liability in OCI – papers 2A to 2E</a:t>
            </a:r>
          </a:p>
        </p:txBody>
      </p:sp>
      <p:sp>
        <p:nvSpPr>
          <p:cNvPr id="16388" name="Rectangle 3"/>
          <p:cNvSpPr>
            <a:spLocks noGrp="1"/>
          </p:cNvSpPr>
          <p:nvPr>
            <p:ph idx="1"/>
          </p:nvPr>
        </p:nvSpPr>
        <p:spPr>
          <a:xfrm>
            <a:off x="505857" y="1328910"/>
            <a:ext cx="9123363" cy="4680924"/>
          </a:xfrm>
          <a:ln>
            <a:noFill/>
          </a:ln>
        </p:spPr>
        <p:txBody>
          <a:bodyPr/>
          <a:lstStyle/>
          <a:p>
            <a:pPr marL="304800" lvl="1" indent="-303213">
              <a:spcAft>
                <a:spcPct val="25000"/>
              </a:spcAft>
              <a:buNone/>
              <a:defRPr/>
            </a:pPr>
            <a:r>
              <a:rPr lang="en-GB" sz="1800" b="1" dirty="0" smtClean="0">
                <a:solidFill>
                  <a:srgbClr val="3C8A2E"/>
                </a:solidFill>
              </a:rPr>
              <a:t>Education session</a:t>
            </a:r>
          </a:p>
          <a:p>
            <a:pPr marL="304800" lvl="1" indent="-303213">
              <a:spcAft>
                <a:spcPct val="25000"/>
              </a:spcAft>
              <a:defRPr/>
            </a:pPr>
            <a:r>
              <a:rPr lang="en-GB" sz="1800" dirty="0" smtClean="0">
                <a:solidFill>
                  <a:srgbClr val="002776"/>
                </a:solidFill>
              </a:rPr>
              <a:t>IASB Staff presented a series of papers summarising the reasons for and against using an OCI solution for insurance contracts that built on the March education session</a:t>
            </a:r>
          </a:p>
          <a:p>
            <a:pPr marL="304800" lvl="1" indent="-303213">
              <a:spcAft>
                <a:spcPct val="25000"/>
              </a:spcAft>
              <a:buNone/>
              <a:defRPr/>
            </a:pPr>
            <a:r>
              <a:rPr lang="en-GB" sz="1800" b="1" dirty="0" smtClean="0">
                <a:solidFill>
                  <a:srgbClr val="3C8A2E"/>
                </a:solidFill>
              </a:rPr>
              <a:t>Basic proposal</a:t>
            </a:r>
          </a:p>
          <a:p>
            <a:pPr marL="304800" lvl="1" indent="-303213">
              <a:spcAft>
                <a:spcPct val="25000"/>
              </a:spcAft>
              <a:defRPr/>
            </a:pPr>
            <a:r>
              <a:rPr lang="en-GB" sz="1800" dirty="0" smtClean="0">
                <a:solidFill>
                  <a:srgbClr val="002776"/>
                </a:solidFill>
              </a:rPr>
              <a:t>Changes in insurance measurement from changes in discount rate after inception to be reported in OCI and recycled automatically as liabilities are de-recognised</a:t>
            </a:r>
          </a:p>
          <a:p>
            <a:pPr marL="304800" lvl="1" indent="-303213">
              <a:spcAft>
                <a:spcPct val="25000"/>
              </a:spcAft>
              <a:buNone/>
              <a:defRPr/>
            </a:pPr>
            <a:r>
              <a:rPr lang="en-GB" sz="1800" b="1" dirty="0" smtClean="0">
                <a:solidFill>
                  <a:srgbClr val="3C8A2E"/>
                </a:solidFill>
              </a:rPr>
              <a:t>Discussion</a:t>
            </a:r>
          </a:p>
          <a:p>
            <a:pPr marL="304800" lvl="1" indent="-303213">
              <a:spcAft>
                <a:spcPct val="25000"/>
              </a:spcAft>
              <a:defRPr/>
            </a:pPr>
            <a:r>
              <a:rPr lang="en-GB" sz="1800" dirty="0" smtClean="0">
                <a:solidFill>
                  <a:srgbClr val="002776"/>
                </a:solidFill>
              </a:rPr>
              <a:t>Need to consider detailed proposals at same time as IFRS 9 proposals for assets</a:t>
            </a:r>
          </a:p>
          <a:p>
            <a:pPr marL="304800" lvl="1" indent="-303213">
              <a:spcAft>
                <a:spcPct val="25000"/>
              </a:spcAft>
              <a:defRPr/>
            </a:pPr>
            <a:r>
              <a:rPr lang="en-GB" sz="1800" dirty="0" smtClean="0">
                <a:solidFill>
                  <a:srgbClr val="002776"/>
                </a:solidFill>
              </a:rPr>
              <a:t>Will reduce  FVOCI asset  election mismatch but not AC asset valuation mismatch</a:t>
            </a:r>
          </a:p>
          <a:p>
            <a:pPr marL="304800" lvl="1" indent="-303213">
              <a:spcAft>
                <a:spcPct val="25000"/>
              </a:spcAft>
              <a:defRPr/>
            </a:pPr>
            <a:r>
              <a:rPr lang="en-GB" sz="1800" dirty="0" smtClean="0">
                <a:solidFill>
                  <a:srgbClr val="002776"/>
                </a:solidFill>
              </a:rPr>
              <a:t>Concern that asset realised gains other than for funding contract settlements may give scope for earnings management</a:t>
            </a:r>
          </a:p>
          <a:p>
            <a:pPr marL="304800" lvl="1" indent="-303213">
              <a:spcAft>
                <a:spcPct val="25000"/>
              </a:spcAft>
              <a:defRPr/>
            </a:pPr>
            <a:r>
              <a:rPr lang="en-GB" sz="1800" dirty="0" smtClean="0">
                <a:solidFill>
                  <a:srgbClr val="002776"/>
                </a:solidFill>
              </a:rPr>
              <a:t>Will not address mismatch for UK style participating business</a:t>
            </a:r>
          </a:p>
          <a:p>
            <a:pPr marL="304800" lvl="1" indent="-303213">
              <a:spcAft>
                <a:spcPct val="25000"/>
              </a:spcAft>
              <a:buNone/>
              <a:defRPr/>
            </a:pPr>
            <a:r>
              <a:rPr lang="en-GB" sz="1800" b="1" dirty="0" smtClean="0">
                <a:solidFill>
                  <a:srgbClr val="3C8A2E"/>
                </a:solidFill>
              </a:rPr>
              <a:t>Overall response</a:t>
            </a:r>
          </a:p>
          <a:p>
            <a:pPr marL="304800" lvl="1" indent="-303213">
              <a:spcAft>
                <a:spcPct val="25000"/>
              </a:spcAft>
              <a:defRPr/>
            </a:pPr>
            <a:r>
              <a:rPr lang="en-GB" sz="1800" dirty="0" smtClean="0">
                <a:solidFill>
                  <a:srgbClr val="002776"/>
                </a:solidFill>
              </a:rPr>
              <a:t>Basic proposal is a pragmatic response to volatility concerns</a:t>
            </a:r>
          </a:p>
          <a:p>
            <a:pPr marL="304800" lvl="1" indent="-303213">
              <a:spcAft>
                <a:spcPct val="25000"/>
              </a:spcAft>
              <a:defRPr/>
            </a:pPr>
            <a:r>
              <a:rPr lang="en-GB" sz="1800" dirty="0" smtClean="0">
                <a:solidFill>
                  <a:srgbClr val="002776"/>
                </a:solidFill>
              </a:rPr>
              <a:t>Concern at complexity, not a complete solution and may mask economic mismatch</a:t>
            </a:r>
          </a:p>
        </p:txBody>
      </p:sp>
      <p:sp>
        <p:nvSpPr>
          <p:cNvPr id="14342" name="Slide Number Placeholder 4"/>
          <p:cNvSpPr>
            <a:spLocks noGrp="1"/>
          </p:cNvSpPr>
          <p:nvPr>
            <p:ph type="sldNum" sz="quarter" idx="10"/>
          </p:nvPr>
        </p:nvSpPr>
        <p:spPr bwMode="auto">
          <a:noFill/>
          <a:ln>
            <a:miter lim="800000"/>
            <a:headEnd/>
            <a:tailEnd/>
          </a:ln>
        </p:spPr>
        <p:txBody>
          <a:bodyPr/>
          <a:lstStyle/>
          <a:p>
            <a:fld id="{D2E55FD0-95E6-459E-823B-6381F9269235}" type="slidenum">
              <a:rPr lang="en-GB" smtClean="0"/>
              <a:pPr/>
              <a:t>16</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5773" y="225108"/>
            <a:ext cx="9123362" cy="998242"/>
          </a:xfrm>
        </p:spPr>
        <p:txBody>
          <a:bodyPr/>
          <a:lstStyle/>
          <a:p>
            <a:r>
              <a:rPr lang="en-GB" sz="2400" dirty="0" smtClean="0"/>
              <a:t>Details of IASB/ FASB Education session – 19 April</a:t>
            </a:r>
            <a:r>
              <a:rPr lang="en-GB" sz="2800" dirty="0" smtClean="0"/>
              <a:t/>
            </a:r>
            <a:br>
              <a:rPr lang="en-GB" sz="2800" dirty="0" smtClean="0"/>
            </a:br>
            <a:r>
              <a:rPr lang="en-GB" sz="1800" dirty="0" smtClean="0"/>
              <a:t>Recognising changes in the insurance liability in OCI – papers 2A to 2E (cont.)</a:t>
            </a:r>
          </a:p>
        </p:txBody>
      </p:sp>
      <p:sp>
        <p:nvSpPr>
          <p:cNvPr id="16388" name="Rectangle 3"/>
          <p:cNvSpPr>
            <a:spLocks noGrp="1"/>
          </p:cNvSpPr>
          <p:nvPr>
            <p:ph idx="1"/>
          </p:nvPr>
        </p:nvSpPr>
        <p:spPr>
          <a:xfrm>
            <a:off x="543957" y="1309860"/>
            <a:ext cx="9123363" cy="4680924"/>
          </a:xfrm>
          <a:ln>
            <a:noFill/>
          </a:ln>
        </p:spPr>
        <p:txBody>
          <a:bodyPr/>
          <a:lstStyle/>
          <a:p>
            <a:pPr marL="304800" lvl="1" indent="-303213">
              <a:spcAft>
                <a:spcPct val="25000"/>
              </a:spcAft>
              <a:buNone/>
              <a:defRPr/>
            </a:pPr>
            <a:r>
              <a:rPr lang="en-GB" sz="2000" b="1" dirty="0" smtClean="0">
                <a:solidFill>
                  <a:srgbClr val="3C8A2E"/>
                </a:solidFill>
              </a:rPr>
              <a:t>Use of OCI – other cash flows sensitive to interest rate changes</a:t>
            </a:r>
          </a:p>
          <a:p>
            <a:pPr marL="304800" lvl="1" indent="-303213">
              <a:spcAft>
                <a:spcPct val="25000"/>
              </a:spcAft>
              <a:buNone/>
              <a:defRPr/>
            </a:pPr>
            <a:r>
              <a:rPr lang="en-GB" sz="1800" dirty="0" smtClean="0">
                <a:solidFill>
                  <a:srgbClr val="002776"/>
                </a:solidFill>
              </a:rPr>
              <a:t>Staff views mixed – FASB staff in favour – IASB staff against</a:t>
            </a:r>
          </a:p>
          <a:p>
            <a:pPr marL="304800" lvl="1" indent="-303213">
              <a:spcAft>
                <a:spcPct val="25000"/>
              </a:spcAft>
              <a:buNone/>
              <a:defRPr/>
            </a:pPr>
            <a:r>
              <a:rPr lang="en-GB" sz="1800" dirty="0" smtClean="0">
                <a:solidFill>
                  <a:srgbClr val="002776"/>
                </a:solidFill>
              </a:rPr>
              <a:t>Members noted complexity and lack of clarity on what balance in OCI would represent</a:t>
            </a:r>
          </a:p>
          <a:p>
            <a:pPr marL="304800" lvl="1" indent="-303213">
              <a:spcAft>
                <a:spcPct val="25000"/>
              </a:spcAft>
              <a:buNone/>
              <a:defRPr/>
            </a:pPr>
            <a:r>
              <a:rPr lang="en-GB" sz="1800" dirty="0" smtClean="0">
                <a:solidFill>
                  <a:srgbClr val="002776"/>
                </a:solidFill>
              </a:rPr>
              <a:t>Appeared to be little support for this proposal</a:t>
            </a:r>
          </a:p>
          <a:p>
            <a:pPr marL="304800" lvl="1" indent="-303213">
              <a:spcAft>
                <a:spcPct val="25000"/>
              </a:spcAft>
              <a:buNone/>
              <a:defRPr/>
            </a:pPr>
            <a:r>
              <a:rPr lang="en-GB" sz="2000" b="1" dirty="0" smtClean="0">
                <a:solidFill>
                  <a:srgbClr val="3C8A2E"/>
                </a:solidFill>
              </a:rPr>
              <a:t>Use of OCI – require or permit</a:t>
            </a:r>
          </a:p>
          <a:p>
            <a:pPr marL="304800" lvl="1" indent="-303213">
              <a:spcAft>
                <a:spcPct val="25000"/>
              </a:spcAft>
              <a:buNone/>
              <a:defRPr/>
            </a:pPr>
            <a:r>
              <a:rPr lang="en-GB" sz="1800" dirty="0" smtClean="0">
                <a:solidFill>
                  <a:srgbClr val="002776"/>
                </a:solidFill>
              </a:rPr>
              <a:t>Staff proposed requiring OCI unless P&amp;L recognition would reduce accounting mismatch</a:t>
            </a:r>
          </a:p>
          <a:p>
            <a:pPr marL="304800" lvl="1" indent="-303213">
              <a:spcAft>
                <a:spcPct val="25000"/>
              </a:spcAft>
              <a:buNone/>
              <a:defRPr/>
            </a:pPr>
            <a:r>
              <a:rPr lang="en-GB" sz="1800" dirty="0" smtClean="0">
                <a:solidFill>
                  <a:srgbClr val="002776"/>
                </a:solidFill>
              </a:rPr>
              <a:t>Members noted allocation of assets to contracts would be needed to identify mismatch</a:t>
            </a:r>
          </a:p>
        </p:txBody>
      </p:sp>
      <p:sp>
        <p:nvSpPr>
          <p:cNvPr id="14342" name="Slide Number Placeholder 4"/>
          <p:cNvSpPr>
            <a:spLocks noGrp="1"/>
          </p:cNvSpPr>
          <p:nvPr>
            <p:ph type="sldNum" sz="quarter" idx="10"/>
          </p:nvPr>
        </p:nvSpPr>
        <p:spPr bwMode="auto">
          <a:noFill/>
          <a:ln>
            <a:miter lim="800000"/>
            <a:headEnd/>
            <a:tailEnd/>
          </a:ln>
        </p:spPr>
        <p:txBody>
          <a:bodyPr/>
          <a:lstStyle/>
          <a:p>
            <a:fld id="{D2E55FD0-95E6-459E-823B-6381F9269235}" type="slidenum">
              <a:rPr lang="en-GB" smtClean="0"/>
              <a:pPr/>
              <a:t>17</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5773" y="225108"/>
            <a:ext cx="9123362" cy="998242"/>
          </a:xfrm>
        </p:spPr>
        <p:txBody>
          <a:bodyPr/>
          <a:lstStyle/>
          <a:p>
            <a:r>
              <a:rPr lang="en-GB" sz="2400" dirty="0" smtClean="0"/>
              <a:t>Details of IASB/ FASB Education session – 19 April</a:t>
            </a:r>
            <a:r>
              <a:rPr lang="en-GB" sz="2800" dirty="0" smtClean="0"/>
              <a:t/>
            </a:r>
            <a:br>
              <a:rPr lang="en-GB" sz="2800" dirty="0" smtClean="0"/>
            </a:br>
            <a:r>
              <a:rPr lang="en-GB" sz="1800" dirty="0" smtClean="0"/>
              <a:t>Recognising changes in the insurance liability in OCI – papers 2A to 2E (cont.)</a:t>
            </a:r>
          </a:p>
        </p:txBody>
      </p:sp>
      <p:sp>
        <p:nvSpPr>
          <p:cNvPr id="16388" name="Rectangle 3"/>
          <p:cNvSpPr>
            <a:spLocks noGrp="1"/>
          </p:cNvSpPr>
          <p:nvPr>
            <p:ph idx="1"/>
          </p:nvPr>
        </p:nvSpPr>
        <p:spPr>
          <a:xfrm>
            <a:off x="543957" y="1309860"/>
            <a:ext cx="9123363" cy="4680924"/>
          </a:xfrm>
          <a:ln>
            <a:noFill/>
          </a:ln>
        </p:spPr>
        <p:txBody>
          <a:bodyPr/>
          <a:lstStyle/>
          <a:p>
            <a:pPr marL="304800" lvl="1" indent="-303213">
              <a:spcAft>
                <a:spcPct val="25000"/>
              </a:spcAft>
              <a:buNone/>
              <a:defRPr/>
            </a:pPr>
            <a:r>
              <a:rPr lang="en-GB" sz="2000" b="1" dirty="0" smtClean="0">
                <a:solidFill>
                  <a:srgbClr val="3C8A2E"/>
                </a:solidFill>
              </a:rPr>
              <a:t>Use of OCI – unit of account (proposals noted but not discussed)</a:t>
            </a:r>
          </a:p>
          <a:p>
            <a:pPr marL="304800" lvl="1" indent="-303213">
              <a:spcAft>
                <a:spcPct val="25000"/>
              </a:spcAft>
              <a:buNone/>
              <a:defRPr/>
            </a:pPr>
            <a:r>
              <a:rPr lang="en-GB" sz="1800" dirty="0" smtClean="0">
                <a:solidFill>
                  <a:srgbClr val="002776"/>
                </a:solidFill>
              </a:rPr>
              <a:t>Two proposals – entity, contract and product rejected</a:t>
            </a:r>
          </a:p>
          <a:p>
            <a:pPr marL="533400" lvl="1" indent="-350838">
              <a:spcAft>
                <a:spcPct val="25000"/>
              </a:spcAft>
              <a:defRPr/>
            </a:pPr>
            <a:r>
              <a:rPr lang="en-GB" sz="1800" dirty="0" smtClean="0">
                <a:solidFill>
                  <a:srgbClr val="002776"/>
                </a:solidFill>
              </a:rPr>
              <a:t>Portfolio, or</a:t>
            </a:r>
          </a:p>
          <a:p>
            <a:pPr marL="533400" lvl="1" indent="-350838">
              <a:spcAft>
                <a:spcPct val="25000"/>
              </a:spcAft>
              <a:defRPr/>
            </a:pPr>
            <a:r>
              <a:rPr lang="en-GB" sz="1800" dirty="0" smtClean="0">
                <a:solidFill>
                  <a:srgbClr val="002776"/>
                </a:solidFill>
              </a:rPr>
              <a:t>Allocation of contracts to match asset investment strategy</a:t>
            </a:r>
          </a:p>
          <a:p>
            <a:pPr marL="304800" lvl="1" indent="-303213">
              <a:spcAft>
                <a:spcPct val="25000"/>
              </a:spcAft>
              <a:buNone/>
              <a:defRPr/>
            </a:pPr>
            <a:r>
              <a:rPr lang="en-GB" sz="2000" b="1" dirty="0" smtClean="0">
                <a:solidFill>
                  <a:srgbClr val="3C8A2E"/>
                </a:solidFill>
              </a:rPr>
              <a:t>Use of OCI – frequency of election (proposals noted but not discussed)</a:t>
            </a:r>
          </a:p>
          <a:p>
            <a:pPr marL="304800" lvl="1" indent="-303213">
              <a:spcAft>
                <a:spcPct val="25000"/>
              </a:spcAft>
              <a:defRPr/>
            </a:pPr>
            <a:r>
              <a:rPr lang="en-GB" sz="1800" dirty="0" smtClean="0">
                <a:solidFill>
                  <a:srgbClr val="002776"/>
                </a:solidFill>
              </a:rPr>
              <a:t>Portfolio basis – elect for new portfolios and only change election  if fundamental investment strategy changes</a:t>
            </a:r>
          </a:p>
          <a:p>
            <a:pPr marL="304800" lvl="1" indent="-303213">
              <a:spcAft>
                <a:spcPct val="25000"/>
              </a:spcAft>
              <a:defRPr/>
            </a:pPr>
            <a:r>
              <a:rPr lang="en-GB" sz="1800" dirty="0" smtClean="0">
                <a:solidFill>
                  <a:srgbClr val="002776"/>
                </a:solidFill>
              </a:rPr>
              <a:t>Contracts allocation basis – irrevocable election for new contracts at inception</a:t>
            </a:r>
            <a:endParaRPr lang="en-GB" sz="1600" dirty="0" smtClean="0">
              <a:solidFill>
                <a:srgbClr val="002776"/>
              </a:solidFill>
            </a:endParaRPr>
          </a:p>
        </p:txBody>
      </p:sp>
      <p:sp>
        <p:nvSpPr>
          <p:cNvPr id="14342" name="Slide Number Placeholder 4"/>
          <p:cNvSpPr>
            <a:spLocks noGrp="1"/>
          </p:cNvSpPr>
          <p:nvPr>
            <p:ph type="sldNum" sz="quarter" idx="10"/>
          </p:nvPr>
        </p:nvSpPr>
        <p:spPr bwMode="auto">
          <a:noFill/>
          <a:ln>
            <a:miter lim="800000"/>
            <a:headEnd/>
            <a:tailEnd/>
          </a:ln>
        </p:spPr>
        <p:txBody>
          <a:bodyPr/>
          <a:lstStyle/>
          <a:p>
            <a:fld id="{D2E55FD0-95E6-459E-823B-6381F9269235}" type="slidenum">
              <a:rPr lang="en-GB" smtClean="0"/>
              <a:pPr/>
              <a:t>18</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p:cNvSpPr>
          <p:nvPr>
            <p:ph type="title"/>
          </p:nvPr>
        </p:nvSpPr>
        <p:spPr/>
        <p:txBody>
          <a:bodyPr/>
          <a:lstStyle/>
          <a:p>
            <a:r>
              <a:rPr lang="en-US" altLang="en-GB" dirty="0" smtClean="0"/>
              <a:t>Agenda</a:t>
            </a:r>
            <a:endParaRPr lang="en-GB" altLang="en-GB" dirty="0" smtClean="0"/>
          </a:p>
        </p:txBody>
      </p:sp>
      <p:sp>
        <p:nvSpPr>
          <p:cNvPr id="5123" name="Rectangle 6"/>
          <p:cNvSpPr>
            <a:spLocks noGrp="1"/>
          </p:cNvSpPr>
          <p:nvPr>
            <p:ph idx="1"/>
          </p:nvPr>
        </p:nvSpPr>
        <p:spPr/>
        <p:txBody>
          <a:bodyPr/>
          <a:lstStyle/>
          <a:p>
            <a:pPr lvl="1"/>
            <a:r>
              <a:rPr lang="en-GB" b="1" dirty="0" smtClean="0"/>
              <a:t>Highlights of decisions and education sessions from this month joint meeting</a:t>
            </a:r>
          </a:p>
          <a:p>
            <a:pPr lvl="1"/>
            <a:endParaRPr lang="en-GB" b="1" dirty="0" smtClean="0"/>
          </a:p>
          <a:p>
            <a:pPr lvl="1"/>
            <a:r>
              <a:rPr lang="en-GB" b="1" dirty="0" smtClean="0"/>
              <a:t>Detailed analysis of the Staff recommendations and Board discussions</a:t>
            </a:r>
          </a:p>
          <a:p>
            <a:pPr lvl="1"/>
            <a:endParaRPr lang="en-GB" b="1" dirty="0" smtClean="0"/>
          </a:p>
          <a:p>
            <a:pPr lvl="1"/>
            <a:r>
              <a:rPr lang="en-GB" b="1" dirty="0" smtClean="0"/>
              <a:t>Detailed analysis of two Education sessions</a:t>
            </a:r>
          </a:p>
          <a:p>
            <a:pPr lvl="1"/>
            <a:endParaRPr lang="en-GB" b="1" dirty="0" smtClean="0"/>
          </a:p>
          <a:p>
            <a:pPr lvl="1"/>
            <a:r>
              <a:rPr lang="en-GB" b="1" dirty="0" smtClean="0"/>
              <a:t>Update on timetable and next steps</a:t>
            </a:r>
          </a:p>
        </p:txBody>
      </p:sp>
      <p:sp>
        <p:nvSpPr>
          <p:cNvPr id="5124"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(April 2012)</a:t>
            </a:r>
            <a:endParaRPr lang="en-US" dirty="0" smtClean="0"/>
          </a:p>
        </p:txBody>
      </p:sp>
      <p:sp>
        <p:nvSpPr>
          <p:cNvPr id="5125" name="Slide Number Placeholder 4"/>
          <p:cNvSpPr>
            <a:spLocks noGrp="1"/>
          </p:cNvSpPr>
          <p:nvPr>
            <p:ph type="sldNum" sz="quarter" idx="10"/>
          </p:nvPr>
        </p:nvSpPr>
        <p:spPr bwMode="auto">
          <a:noFill/>
          <a:ln>
            <a:miter lim="800000"/>
            <a:headEnd/>
            <a:tailEnd/>
          </a:ln>
        </p:spPr>
        <p:txBody>
          <a:bodyPr/>
          <a:lstStyle/>
          <a:p>
            <a:fld id="{2FC58DBF-DA1E-4D54-BB66-E487377A9895}" type="slidenum">
              <a:rPr lang="en-GB" smtClean="0"/>
              <a:pPr/>
              <a:t>1</a:t>
            </a:fld>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p:cNvSpPr>
          <p:nvPr>
            <p:ph type="title"/>
          </p:nvPr>
        </p:nvSpPr>
        <p:spPr>
          <a:xfrm>
            <a:off x="465773" y="225108"/>
            <a:ext cx="9123362" cy="998242"/>
          </a:xfrm>
        </p:spPr>
        <p:txBody>
          <a:bodyPr/>
          <a:lstStyle/>
          <a:p>
            <a:r>
              <a:rPr lang="en-GB" sz="2400" dirty="0" smtClean="0"/>
              <a:t>Details of IASB/ FASB Education session – 19 April</a:t>
            </a:r>
            <a:r>
              <a:rPr lang="en-GB" sz="2800" dirty="0" smtClean="0"/>
              <a:t/>
            </a:r>
            <a:br>
              <a:rPr lang="en-GB" sz="2800" dirty="0" smtClean="0"/>
            </a:br>
            <a:r>
              <a:rPr lang="en-GB" sz="1800" dirty="0" smtClean="0"/>
              <a:t>Recognising changes in the insurance liability in OCI  - papers 2A to 2E (cont.)</a:t>
            </a:r>
          </a:p>
        </p:txBody>
      </p:sp>
      <p:sp>
        <p:nvSpPr>
          <p:cNvPr id="16388" name="Rectangle 3"/>
          <p:cNvSpPr>
            <a:spLocks noGrp="1"/>
          </p:cNvSpPr>
          <p:nvPr>
            <p:ph idx="1"/>
          </p:nvPr>
        </p:nvSpPr>
        <p:spPr>
          <a:xfrm>
            <a:off x="543957" y="1309860"/>
            <a:ext cx="9123363" cy="4680924"/>
          </a:xfrm>
          <a:ln>
            <a:noFill/>
          </a:ln>
        </p:spPr>
        <p:txBody>
          <a:bodyPr/>
          <a:lstStyle/>
          <a:p>
            <a:pPr marL="304800" lvl="1" indent="-303213">
              <a:spcAft>
                <a:spcPct val="25000"/>
              </a:spcAft>
              <a:buNone/>
              <a:defRPr/>
            </a:pPr>
            <a:r>
              <a:rPr lang="en-GB" sz="2000" b="1" dirty="0" smtClean="0">
                <a:solidFill>
                  <a:srgbClr val="3C8A2E"/>
                </a:solidFill>
              </a:rPr>
              <a:t>Use of OCI – Loss recognition test</a:t>
            </a:r>
          </a:p>
          <a:p>
            <a:pPr marL="304800" lvl="1" indent="-303213">
              <a:spcAft>
                <a:spcPct val="25000"/>
              </a:spcAft>
              <a:buNone/>
              <a:defRPr/>
            </a:pPr>
            <a:r>
              <a:rPr lang="en-GB" sz="1800" dirty="0" smtClean="0">
                <a:solidFill>
                  <a:srgbClr val="002776"/>
                </a:solidFill>
              </a:rPr>
              <a:t>Staff views mixed – FASB staff in favour – IASB staff against  test</a:t>
            </a:r>
          </a:p>
          <a:p>
            <a:pPr marL="304800" lvl="1" indent="-303213">
              <a:spcAft>
                <a:spcPct val="25000"/>
              </a:spcAft>
              <a:buNone/>
              <a:defRPr/>
            </a:pPr>
            <a:r>
              <a:rPr lang="en-GB" sz="1800" dirty="0" smtClean="0">
                <a:solidFill>
                  <a:srgbClr val="002776"/>
                </a:solidFill>
              </a:rPr>
              <a:t>FASB Staff proposed recycling from OCI where cumulative balance exceeds:</a:t>
            </a:r>
          </a:p>
          <a:p>
            <a:pPr marL="304800" lvl="1" indent="-303213">
              <a:spcAft>
                <a:spcPct val="25000"/>
              </a:spcAft>
              <a:defRPr/>
            </a:pPr>
            <a:r>
              <a:rPr lang="en-GB" sz="1800" dirty="0" smtClean="0">
                <a:solidFill>
                  <a:srgbClr val="002776"/>
                </a:solidFill>
              </a:rPr>
              <a:t>Residual/single margin; plus</a:t>
            </a:r>
          </a:p>
          <a:p>
            <a:pPr marL="304800" lvl="1" indent="-303213">
              <a:spcAft>
                <a:spcPct val="25000"/>
              </a:spcAft>
              <a:defRPr/>
            </a:pPr>
            <a:r>
              <a:rPr lang="en-GB" sz="1800" dirty="0" smtClean="0">
                <a:solidFill>
                  <a:srgbClr val="002776"/>
                </a:solidFill>
              </a:rPr>
              <a:t>Return on assets allocated to insurance contracts</a:t>
            </a:r>
          </a:p>
          <a:p>
            <a:pPr marL="304800" lvl="1" indent="-303213">
              <a:spcAft>
                <a:spcPct val="25000"/>
              </a:spcAft>
              <a:buNone/>
              <a:defRPr/>
            </a:pPr>
            <a:r>
              <a:rPr lang="en-GB" sz="2000" b="1" dirty="0" smtClean="0">
                <a:solidFill>
                  <a:srgbClr val="3C8A2E"/>
                </a:solidFill>
              </a:rPr>
              <a:t>Discussion</a:t>
            </a:r>
            <a:endParaRPr lang="en-GB" sz="1800" b="1" dirty="0" smtClean="0">
              <a:solidFill>
                <a:srgbClr val="3C8A2E"/>
              </a:solidFill>
            </a:endParaRPr>
          </a:p>
          <a:p>
            <a:pPr marL="488950" lvl="2" indent="-303213">
              <a:spcAft>
                <a:spcPct val="25000"/>
              </a:spcAft>
              <a:buFont typeface="Wingdings" pitchFamily="2" charset="2"/>
              <a:buChar char="§"/>
              <a:defRPr/>
            </a:pPr>
            <a:r>
              <a:rPr lang="en-GB" sz="1800" dirty="0" smtClean="0">
                <a:solidFill>
                  <a:srgbClr val="002776"/>
                </a:solidFill>
              </a:rPr>
              <a:t>Concern at  potential complexity of the calculations</a:t>
            </a:r>
          </a:p>
          <a:p>
            <a:pPr marL="488950" lvl="2" indent="-303213">
              <a:spcAft>
                <a:spcPct val="25000"/>
              </a:spcAft>
              <a:buFont typeface="Wingdings" pitchFamily="2" charset="2"/>
              <a:buChar char="§"/>
              <a:defRPr/>
            </a:pPr>
            <a:r>
              <a:rPr lang="en-GB" sz="1800" dirty="0" smtClean="0">
                <a:solidFill>
                  <a:srgbClr val="002776"/>
                </a:solidFill>
              </a:rPr>
              <a:t>Concern at subjectivity in determining long-term return on assets if loss recognition based on long-term asset returns</a:t>
            </a:r>
          </a:p>
          <a:p>
            <a:pPr marL="488950" lvl="2" indent="-303213">
              <a:spcAft>
                <a:spcPct val="25000"/>
              </a:spcAft>
              <a:buFont typeface="Wingdings" pitchFamily="2" charset="2"/>
              <a:buChar char="§"/>
              <a:defRPr/>
            </a:pPr>
            <a:r>
              <a:rPr lang="en-GB" sz="1800" dirty="0" smtClean="0">
                <a:solidFill>
                  <a:srgbClr val="002776"/>
                </a:solidFill>
              </a:rPr>
              <a:t>Need to allocate assets against all contracts for this test</a:t>
            </a:r>
          </a:p>
          <a:p>
            <a:pPr marL="488950" lvl="2" indent="-303213">
              <a:spcAft>
                <a:spcPct val="25000"/>
              </a:spcAft>
              <a:buFont typeface="Wingdings" pitchFamily="2" charset="2"/>
              <a:buChar char="§"/>
              <a:defRPr/>
            </a:pPr>
            <a:r>
              <a:rPr lang="en-GB" sz="1800" dirty="0" smtClean="0">
                <a:solidFill>
                  <a:srgbClr val="002776"/>
                </a:solidFill>
              </a:rPr>
              <a:t>This test would signal that amounts in OCI are of less importance and reduce user focus on amounts in OCI</a:t>
            </a:r>
          </a:p>
          <a:p>
            <a:pPr marL="304800" lvl="1" indent="-303213">
              <a:spcAft>
                <a:spcPct val="25000"/>
              </a:spcAft>
              <a:buNone/>
              <a:defRPr/>
            </a:pPr>
            <a:r>
              <a:rPr lang="en-GB" sz="2000" b="1" dirty="0" smtClean="0">
                <a:solidFill>
                  <a:srgbClr val="3C8A2E"/>
                </a:solidFill>
              </a:rPr>
              <a:t>General view</a:t>
            </a:r>
          </a:p>
          <a:p>
            <a:pPr marL="488950" lvl="2" indent="-303213">
              <a:spcAft>
                <a:spcPct val="25000"/>
              </a:spcAft>
              <a:buFont typeface="Wingdings" pitchFamily="2" charset="2"/>
              <a:buChar char="§"/>
              <a:defRPr/>
            </a:pPr>
            <a:r>
              <a:rPr lang="en-GB" sz="1800" dirty="0" smtClean="0"/>
              <a:t>A loss recognition test to accelerate loss recycling to income under certain scenarios appeared not to have received widespread support</a:t>
            </a:r>
          </a:p>
        </p:txBody>
      </p:sp>
      <p:sp>
        <p:nvSpPr>
          <p:cNvPr id="14342" name="Slide Number Placeholder 4"/>
          <p:cNvSpPr>
            <a:spLocks noGrp="1"/>
          </p:cNvSpPr>
          <p:nvPr>
            <p:ph type="sldNum" sz="quarter" idx="10"/>
          </p:nvPr>
        </p:nvSpPr>
        <p:spPr bwMode="auto">
          <a:noFill/>
          <a:ln>
            <a:miter lim="800000"/>
            <a:headEnd/>
            <a:tailEnd/>
          </a:ln>
        </p:spPr>
        <p:txBody>
          <a:bodyPr/>
          <a:lstStyle/>
          <a:p>
            <a:fld id="{D2E55FD0-95E6-459E-823B-6381F9269235}" type="slidenum">
              <a:rPr lang="en-GB" smtClean="0"/>
              <a:pPr/>
              <a:t>19</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sz="2200" dirty="0" smtClean="0"/>
              <a:t>Next steps and timetable</a:t>
            </a:r>
          </a:p>
        </p:txBody>
      </p:sp>
      <p:sp>
        <p:nvSpPr>
          <p:cNvPr id="21507" name="Rectangle 3"/>
          <p:cNvSpPr>
            <a:spLocks noGrp="1"/>
          </p:cNvSpPr>
          <p:nvPr>
            <p:ph idx="1"/>
          </p:nvPr>
        </p:nvSpPr>
        <p:spPr>
          <a:xfrm>
            <a:off x="433388" y="1008063"/>
            <a:ext cx="9123362" cy="5219700"/>
          </a:xfrm>
        </p:spPr>
        <p:txBody>
          <a:bodyPr/>
          <a:lstStyle/>
          <a:p>
            <a:pPr marL="304800" lvl="1" indent="-303213">
              <a:spcAft>
                <a:spcPct val="25000"/>
              </a:spcAft>
            </a:pPr>
            <a:r>
              <a:rPr lang="en-GB" sz="1800" dirty="0" smtClean="0">
                <a:solidFill>
                  <a:schemeClr val="accent1"/>
                </a:solidFill>
              </a:rPr>
              <a:t>Next joint meeting expected in week of 21-25 May with education sessions likely to be held on 18-19 May – insurance sessions not yet scheduled</a:t>
            </a:r>
          </a:p>
          <a:p>
            <a:pPr marL="304800" lvl="1" indent="-303213">
              <a:spcBef>
                <a:spcPts val="600"/>
              </a:spcBef>
              <a:spcAft>
                <a:spcPct val="25000"/>
              </a:spcAft>
            </a:pPr>
            <a:r>
              <a:rPr lang="en-GB" sz="1800" dirty="0" smtClean="0">
                <a:solidFill>
                  <a:schemeClr val="accent1"/>
                </a:solidFill>
              </a:rPr>
              <a:t>Major  topics that remain to be deliberated:</a:t>
            </a:r>
          </a:p>
          <a:p>
            <a:pPr marL="488950" lvl="2" indent="-303213">
              <a:spcAft>
                <a:spcPct val="25000"/>
              </a:spcAft>
            </a:pPr>
            <a:r>
              <a:rPr lang="en-GB" sz="1800" dirty="0" smtClean="0">
                <a:solidFill>
                  <a:schemeClr val="accent1"/>
                </a:solidFill>
              </a:rPr>
              <a:t>Financial assets held to back insurance contracts – redeliberation on IFRS 9 classification and measurement </a:t>
            </a:r>
          </a:p>
          <a:p>
            <a:pPr marL="488950" lvl="2" indent="-303213">
              <a:spcAft>
                <a:spcPct val="25000"/>
              </a:spcAft>
            </a:pPr>
            <a:r>
              <a:rPr lang="en-GB" sz="1800" dirty="0" smtClean="0">
                <a:solidFill>
                  <a:schemeClr val="accent1"/>
                </a:solidFill>
              </a:rPr>
              <a:t>Use of OCI for reporting changes in discount rate assumptions after contract inception</a:t>
            </a:r>
          </a:p>
          <a:p>
            <a:pPr marL="488950" lvl="2" indent="-303213">
              <a:spcAft>
                <a:spcPct val="25000"/>
              </a:spcAft>
            </a:pPr>
            <a:r>
              <a:rPr lang="en-GB" sz="1800" dirty="0" smtClean="0">
                <a:solidFill>
                  <a:schemeClr val="accent1"/>
                </a:solidFill>
              </a:rPr>
              <a:t>Complete the application guidance on the unlocking of residual margin</a:t>
            </a:r>
          </a:p>
          <a:p>
            <a:pPr marL="488950" lvl="2" indent="-303213">
              <a:spcAft>
                <a:spcPct val="25000"/>
              </a:spcAft>
            </a:pPr>
            <a:r>
              <a:rPr lang="en-GB" sz="1800" dirty="0" smtClean="0">
                <a:solidFill>
                  <a:schemeClr val="accent1"/>
                </a:solidFill>
              </a:rPr>
              <a:t>Complete the application guidance on presentation of premiums in the income statement</a:t>
            </a:r>
          </a:p>
          <a:p>
            <a:pPr marL="488950" lvl="2" indent="-303213">
              <a:spcAft>
                <a:spcPct val="25000"/>
              </a:spcAft>
            </a:pPr>
            <a:r>
              <a:rPr lang="en-GB" sz="1800" dirty="0" smtClean="0">
                <a:solidFill>
                  <a:schemeClr val="accent1"/>
                </a:solidFill>
              </a:rPr>
              <a:t>Transition provisions and effective date</a:t>
            </a:r>
          </a:p>
        </p:txBody>
      </p:sp>
      <p:sp>
        <p:nvSpPr>
          <p:cNvPr id="21508" name="Slide Number Placeholder 4"/>
          <p:cNvSpPr>
            <a:spLocks noGrp="1"/>
          </p:cNvSpPr>
          <p:nvPr>
            <p:ph type="sldNum" sz="quarter" idx="10"/>
          </p:nvPr>
        </p:nvSpPr>
        <p:spPr bwMode="auto">
          <a:noFill/>
          <a:ln>
            <a:miter lim="800000"/>
            <a:headEnd/>
            <a:tailEnd/>
          </a:ln>
        </p:spPr>
        <p:txBody>
          <a:bodyPr/>
          <a:lstStyle/>
          <a:p>
            <a:fld id="{3BDA29A5-75FB-4E92-BC2A-6759693B9020}" type="slidenum">
              <a:rPr lang="en-GB" smtClean="0"/>
              <a:pPr/>
              <a:t>20</a:t>
            </a:fld>
            <a:endParaRPr lang="en-GB" dirty="0" smtClean="0"/>
          </a:p>
        </p:txBody>
      </p:sp>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sz="2200" dirty="0" smtClean="0"/>
              <a:t>Next steps and timetable</a:t>
            </a:r>
          </a:p>
        </p:txBody>
      </p:sp>
      <p:sp>
        <p:nvSpPr>
          <p:cNvPr id="21507" name="Rectangle 3"/>
          <p:cNvSpPr>
            <a:spLocks noGrp="1"/>
          </p:cNvSpPr>
          <p:nvPr>
            <p:ph idx="1"/>
          </p:nvPr>
        </p:nvSpPr>
        <p:spPr>
          <a:xfrm>
            <a:off x="433388" y="1008063"/>
            <a:ext cx="9123362" cy="5219700"/>
          </a:xfrm>
        </p:spPr>
        <p:txBody>
          <a:bodyPr/>
          <a:lstStyle/>
          <a:p>
            <a:pPr marL="304800" lvl="1" indent="-303213">
              <a:spcBef>
                <a:spcPts val="600"/>
              </a:spcBef>
              <a:spcAft>
                <a:spcPct val="25000"/>
              </a:spcAft>
            </a:pPr>
            <a:r>
              <a:rPr lang="en-GB" sz="1800" dirty="0" smtClean="0">
                <a:solidFill>
                  <a:schemeClr val="accent1"/>
                </a:solidFill>
              </a:rPr>
              <a:t>Publication of next due process document is currently delayed to Q3-Q4 2012 (both IASB and FASB)</a:t>
            </a:r>
          </a:p>
          <a:p>
            <a:pPr marL="488950" lvl="2" indent="-303213">
              <a:spcAft>
                <a:spcPct val="25000"/>
              </a:spcAft>
            </a:pPr>
            <a:r>
              <a:rPr lang="en-GB" sz="1800" dirty="0" smtClean="0">
                <a:solidFill>
                  <a:schemeClr val="accent1"/>
                </a:solidFill>
              </a:rPr>
              <a:t>Decision awaited on status of next IASB due process document</a:t>
            </a:r>
          </a:p>
          <a:p>
            <a:pPr marL="304800" lvl="1" indent="-303213">
              <a:spcBef>
                <a:spcPts val="600"/>
              </a:spcBef>
              <a:spcAft>
                <a:spcPct val="25000"/>
              </a:spcAft>
            </a:pPr>
            <a:r>
              <a:rPr lang="en-GB" sz="1800" dirty="0" smtClean="0">
                <a:solidFill>
                  <a:schemeClr val="accent1"/>
                </a:solidFill>
              </a:rPr>
              <a:t>Following the agreement with the G20 last November there has been a joint IASB-FASB quarterly update to the Financial Stability Board earlier this month where the two chairs stated that:</a:t>
            </a:r>
          </a:p>
          <a:p>
            <a:pPr algn="ctr"/>
            <a:endParaRPr lang="en-GB" sz="1800" i="1" dirty="0" smtClean="0"/>
          </a:p>
          <a:p>
            <a:pPr algn="ctr"/>
            <a:r>
              <a:rPr lang="en-GB" sz="1800" i="1" dirty="0" smtClean="0"/>
              <a:t>“The IASB and the FASB are continuing to work expeditiously on reaching converged solutions on our financial instruments, leases, and insurance projects. However, that work is being undertaken at a pace that enables thorough consultation to be undertaken with a particular focus on ensuring that potential solutions are operational. We expect that we will begin redeliberations of our joint project on revenue in the second quarter of 2012 and that we will re-expose our projects on classification and measurement, impairment, leases and insurance in the second half of 2012. </a:t>
            </a:r>
            <a:r>
              <a:rPr lang="en-GB" sz="1800" b="1" i="1" u="sng" dirty="0" smtClean="0"/>
              <a:t>We expect to issue final standards on these projects by mid- 2013.</a:t>
            </a:r>
            <a:r>
              <a:rPr lang="en-GB" sz="1800" i="1" dirty="0" smtClean="0"/>
              <a:t>”</a:t>
            </a:r>
          </a:p>
        </p:txBody>
      </p:sp>
      <p:sp>
        <p:nvSpPr>
          <p:cNvPr id="21508" name="Slide Number Placeholder 4"/>
          <p:cNvSpPr>
            <a:spLocks noGrp="1"/>
          </p:cNvSpPr>
          <p:nvPr>
            <p:ph type="sldNum" sz="quarter" idx="10"/>
          </p:nvPr>
        </p:nvSpPr>
        <p:spPr bwMode="auto">
          <a:noFill/>
          <a:ln>
            <a:miter lim="800000"/>
            <a:headEnd/>
            <a:tailEnd/>
          </a:ln>
        </p:spPr>
        <p:txBody>
          <a:bodyPr/>
          <a:lstStyle/>
          <a:p>
            <a:fld id="{3BDA29A5-75FB-4E92-BC2A-6759693B9020}" type="slidenum">
              <a:rPr lang="en-GB" smtClean="0"/>
              <a:pPr/>
              <a:t>21</a:t>
            </a:fld>
            <a:endParaRPr lang="en-GB" dirty="0" smtClean="0"/>
          </a:p>
        </p:txBody>
      </p:sp>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Times New Roman" pitchFamily="18" charset="0"/>
                <a:cs typeface="Times New Roman" pitchFamily="18" charset="0"/>
              </a:rPr>
              <a:t>IAS</a:t>
            </a:r>
            <a:r>
              <a:rPr lang="en-GB" b="0" i="1" dirty="0" smtClean="0">
                <a:latin typeface="Times New Roman" pitchFamily="18" charset="0"/>
                <a:cs typeface="Times New Roman" pitchFamily="18" charset="0"/>
              </a:rPr>
              <a:t>Plus</a:t>
            </a:r>
            <a:r>
              <a:rPr lang="en-GB" dirty="0" smtClean="0"/>
              <a:t> website redesigned and improved insurance page</a:t>
            </a:r>
            <a:endParaRPr lang="en-GB" dirty="0"/>
          </a:p>
        </p:txBody>
      </p:sp>
      <p:sp>
        <p:nvSpPr>
          <p:cNvPr id="4" name="Slide Number Placeholder 3"/>
          <p:cNvSpPr>
            <a:spLocks noGrp="1"/>
          </p:cNvSpPr>
          <p:nvPr>
            <p:ph type="sldNum" sz="quarter" idx="10"/>
          </p:nvPr>
        </p:nvSpPr>
        <p:spPr/>
        <p:txBody>
          <a:bodyPr/>
          <a:lstStyle/>
          <a:p>
            <a:pPr>
              <a:defRPr/>
            </a:pPr>
            <a:fld id="{C192D7CA-7F80-47A8-B99A-84288674A1D1}" type="slidenum">
              <a:rPr lang="en-GB" smtClean="0"/>
              <a:pPr>
                <a:defRPr/>
              </a:pPr>
              <a:t>22</a:t>
            </a:fld>
            <a:endParaRPr lang="en-GB" dirty="0"/>
          </a:p>
        </p:txBody>
      </p:sp>
      <p:sp>
        <p:nvSpPr>
          <p:cNvPr id="5" name="Footer Placeholder 4"/>
          <p:cNvSpPr>
            <a:spLocks noGrp="1"/>
          </p:cNvSpPr>
          <p:nvPr>
            <p:ph type="ftr" sz="quarter" idx="11"/>
          </p:nvPr>
        </p:nvSpPr>
        <p:spPr/>
        <p:txBody>
          <a:bodyPr/>
          <a:lstStyle/>
          <a:p>
            <a:pPr>
              <a:defRPr/>
            </a:pPr>
            <a:r>
              <a:rPr lang="en-GB" smtClean="0"/>
              <a:t>IFRS 4 Phase II - Webcast (April 2012)</a:t>
            </a:r>
            <a:endParaRPr lang="en-GB"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39738" y="1549315"/>
            <a:ext cx="9123362" cy="4502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2200" dirty="0" smtClean="0"/>
              <a:t>Contact details</a:t>
            </a:r>
          </a:p>
        </p:txBody>
      </p:sp>
      <p:sp>
        <p:nvSpPr>
          <p:cNvPr id="22531" name="Content Placeholder 2"/>
          <p:cNvSpPr>
            <a:spLocks noGrp="1"/>
          </p:cNvSpPr>
          <p:nvPr>
            <p:ph idx="1"/>
          </p:nvPr>
        </p:nvSpPr>
        <p:spPr/>
        <p:txBody>
          <a:bodyPr/>
          <a:lstStyle/>
          <a:p>
            <a:pPr marL="0" indent="0"/>
            <a:endParaRPr lang="en-GB" b="1" dirty="0" smtClean="0"/>
          </a:p>
          <a:p>
            <a:pPr marL="0" indent="0"/>
            <a:endParaRPr lang="en-GB" b="1" dirty="0" smtClean="0"/>
          </a:p>
          <a:p>
            <a:pPr marL="0" indent="0"/>
            <a:endParaRPr lang="en-GB" b="1" dirty="0" smtClean="0"/>
          </a:p>
          <a:p>
            <a:pPr marL="0" indent="0"/>
            <a:endParaRPr lang="en-GB" b="1" dirty="0" smtClean="0"/>
          </a:p>
          <a:p>
            <a:pPr marL="0" indent="0"/>
            <a:r>
              <a:rPr lang="en-GB" b="1" dirty="0" smtClean="0"/>
              <a:t>Francesco Nagari</a:t>
            </a:r>
          </a:p>
          <a:p>
            <a:pPr marL="0" indent="0"/>
            <a:r>
              <a:rPr lang="en-GB" dirty="0" smtClean="0"/>
              <a:t>Deloitte Global IFRS Insurance Leader</a:t>
            </a:r>
          </a:p>
          <a:p>
            <a:pPr marL="0" indent="0"/>
            <a:r>
              <a:rPr lang="en-GB" dirty="0" smtClean="0"/>
              <a:t>+44 20 7303 8375</a:t>
            </a:r>
          </a:p>
          <a:p>
            <a:pPr marL="0" indent="0"/>
            <a:r>
              <a:rPr lang="en-GB" dirty="0" smtClean="0">
                <a:hlinkClick r:id="rId3"/>
              </a:rPr>
              <a:t>fnagari@deloitte.co.uk</a:t>
            </a:r>
            <a:endParaRPr lang="en-GB" dirty="0" smtClean="0"/>
          </a:p>
          <a:p>
            <a:pPr marL="0" indent="0"/>
            <a:endParaRPr lang="en-GB" dirty="0" smtClean="0"/>
          </a:p>
          <a:p>
            <a:pPr marL="0" indent="0"/>
            <a:r>
              <a:rPr lang="en-GB" dirty="0" smtClean="0"/>
              <a:t>Link to</a:t>
            </a:r>
            <a:r>
              <a:rPr lang="en-GB" b="1" dirty="0" smtClean="0"/>
              <a:t> Deloitte IFRS Insurance materials:</a:t>
            </a:r>
          </a:p>
          <a:p>
            <a:pPr marL="0" indent="0"/>
            <a:r>
              <a:rPr lang="en-GB" dirty="0" smtClean="0">
                <a:hlinkClick r:id="rId4"/>
              </a:rPr>
              <a:t>https://www.iasplus.com</a:t>
            </a:r>
            <a:r>
              <a:rPr lang="en-GB" dirty="0" smtClean="0"/>
              <a:t> </a:t>
            </a:r>
          </a:p>
          <a:p>
            <a:pPr marL="0" indent="0"/>
            <a:r>
              <a:rPr lang="en-GB" dirty="0" smtClean="0"/>
              <a:t>Projects \ Insurance contracts – Comprehensive project</a:t>
            </a:r>
          </a:p>
          <a:p>
            <a:pPr marL="0" indent="0"/>
            <a:endParaRPr lang="en-GB" dirty="0" smtClean="0"/>
          </a:p>
          <a:p>
            <a:pPr marL="0" indent="0"/>
            <a:r>
              <a:rPr lang="en-GB" dirty="0" smtClean="0"/>
              <a:t>Insurance Centre of Excellence:</a:t>
            </a:r>
          </a:p>
          <a:p>
            <a:pPr marL="0" indent="0"/>
            <a:r>
              <a:rPr lang="en-GB" dirty="0" smtClean="0">
                <a:hlinkClick r:id="rId5"/>
              </a:rPr>
              <a:t>insurancecentreofexc@deloitte.co.uk</a:t>
            </a:r>
            <a:endParaRPr lang="en-GB" dirty="0" smtClean="0"/>
          </a:p>
        </p:txBody>
      </p:sp>
      <p:sp>
        <p:nvSpPr>
          <p:cNvPr id="22532" name="Slide Number Placeholder 3"/>
          <p:cNvSpPr>
            <a:spLocks noGrp="1"/>
          </p:cNvSpPr>
          <p:nvPr>
            <p:ph type="sldNum" sz="quarter" idx="10"/>
          </p:nvPr>
        </p:nvSpPr>
        <p:spPr bwMode="auto">
          <a:noFill/>
          <a:ln>
            <a:miter lim="800000"/>
            <a:headEnd/>
            <a:tailEnd/>
          </a:ln>
        </p:spPr>
        <p:txBody>
          <a:bodyPr/>
          <a:lstStyle/>
          <a:p>
            <a:fld id="{6E97A196-2DF6-424B-8AE5-F56336BCCB9B}" type="slidenum">
              <a:rPr lang="en-GB" smtClean="0"/>
              <a:pPr/>
              <a:t>23</a:t>
            </a:fld>
            <a:endParaRPr lang="en-GB" dirty="0" smtClean="0"/>
          </a:p>
        </p:txBody>
      </p:sp>
      <p:pic>
        <p:nvPicPr>
          <p:cNvPr id="22534" name="Picture 4" descr="UK_FS_InsAccNewsletter6_236"/>
          <p:cNvPicPr>
            <a:picLocks noChangeAspect="1" noChangeArrowheads="1"/>
          </p:cNvPicPr>
          <p:nvPr/>
        </p:nvPicPr>
        <p:blipFill>
          <a:blip r:embed="rId6" cstate="print"/>
          <a:srcRect/>
          <a:stretch>
            <a:fillRect/>
          </a:stretch>
        </p:blipFill>
        <p:spPr bwMode="auto">
          <a:xfrm>
            <a:off x="7121525" y="1608138"/>
            <a:ext cx="1954213" cy="2778125"/>
          </a:xfrm>
          <a:prstGeom prst="rect">
            <a:avLst/>
          </a:prstGeom>
          <a:noFill/>
          <a:ln w="9525">
            <a:noFill/>
            <a:miter lim="800000"/>
            <a:headEnd/>
            <a:tailEnd/>
          </a:ln>
        </p:spPr>
      </p:pic>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p:cNvSpPr>
          <p:nvPr/>
        </p:nvSpPr>
        <p:spPr bwMode="auto">
          <a:xfrm>
            <a:off x="442913" y="4205288"/>
            <a:ext cx="3543300" cy="1187450"/>
          </a:xfrm>
          <a:prstGeom prst="rect">
            <a:avLst/>
          </a:prstGeom>
          <a:noFill/>
          <a:ln w="9525">
            <a:noFill/>
            <a:miter lim="800000"/>
            <a:headEnd/>
            <a:tailEnd/>
          </a:ln>
        </p:spPr>
        <p:txBody>
          <a:bodyPr lIns="0" tIns="0" rIns="0" bIns="0"/>
          <a:lstStyle/>
          <a:p>
            <a:pPr defTabSz="955675">
              <a:spcAft>
                <a:spcPts val="1575"/>
              </a:spcAft>
              <a:buClr>
                <a:schemeClr val="tx1"/>
              </a:buClr>
              <a:buSzPct val="80000"/>
            </a:pPr>
            <a:r>
              <a:rPr lang="en-GB" sz="900" dirty="0">
                <a:solidFill>
                  <a:schemeClr val="tx2"/>
                </a:solidFill>
              </a:rPr>
              <a:t>This document is confidential and prepared solely for your information. Therefore you should not, without our prior written consent, refer to or use our name or this document for any other purpose, disclose them or refer to them in any prospectus or other document, or make them available or communicate them to any other party. No other party is entitled to rely on our document for any purpose whatsoever and thus we accept no liability to any other party who is shown or gains access to this document.</a:t>
            </a:r>
          </a:p>
        </p:txBody>
      </p:sp>
      <p:sp>
        <p:nvSpPr>
          <p:cNvPr id="23555" name="Rectangle 5"/>
          <p:cNvSpPr>
            <a:spLocks/>
          </p:cNvSpPr>
          <p:nvPr/>
        </p:nvSpPr>
        <p:spPr bwMode="auto">
          <a:xfrm>
            <a:off x="4251325" y="4205288"/>
            <a:ext cx="3544888" cy="1187450"/>
          </a:xfrm>
          <a:prstGeom prst="rect">
            <a:avLst/>
          </a:prstGeom>
          <a:noFill/>
          <a:ln w="9525">
            <a:noFill/>
            <a:miter lim="800000"/>
            <a:headEnd/>
            <a:tailEnd/>
          </a:ln>
        </p:spPr>
        <p:txBody>
          <a:bodyPr lIns="0" tIns="0" rIns="0" bIns="0"/>
          <a:lstStyle/>
          <a:p>
            <a:pPr defTabSz="955675">
              <a:spcAft>
                <a:spcPts val="1600"/>
              </a:spcAft>
            </a:pPr>
            <a:r>
              <a:rPr lang="en-GB" sz="900" dirty="0">
                <a:solidFill>
                  <a:schemeClr val="tx2"/>
                </a:solidFill>
              </a:rPr>
              <a:t>Deloitte LLP is a limited liability partnership registered in England and Wales with registered number OC303675 and its registered office at 2 New Street Square, London EC4A 3BZ, United Kingdom. Deloitte LLP is the United Kingdom member firm of Deloitte Touche Tohmatsu ('DTT'), a Swiss Verein, whose member firms are legally separate and independent entities. Please see www.deloitte.co.uk\about for a detailed description of the legal structure of DTT and its member firms.</a:t>
            </a:r>
          </a:p>
        </p:txBody>
      </p:sp>
      <p:sp>
        <p:nvSpPr>
          <p:cNvPr id="2355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5675">
              <a:lnSpc>
                <a:spcPts val="1125"/>
              </a:lnSpc>
            </a:pPr>
            <a:r>
              <a:rPr lang="en-GB" sz="800" dirty="0">
                <a:solidFill>
                  <a:schemeClr val="tx2"/>
                </a:solidFill>
              </a:rPr>
              <a:t>© 2012 Deloitte LLP. Private and confidential</a:t>
            </a:r>
          </a:p>
        </p:txBody>
      </p:sp>
      <p:pic>
        <p:nvPicPr>
          <p:cNvPr id="23557" name="Picture 19" descr="DEL_PRI_RGB"/>
          <p:cNvPicPr>
            <a:picLocks noChangeAspect="1" noChangeArrowheads="1"/>
          </p:cNvPicPr>
          <p:nvPr/>
        </p:nvPicPr>
        <p:blipFill>
          <a:blip r:embed="rId3" cstate="print"/>
          <a:srcRect l="11237" t="27428" r="9845" b="25551"/>
          <a:stretch>
            <a:fillRect/>
          </a:stretch>
        </p:blipFill>
        <p:spPr bwMode="auto">
          <a:xfrm>
            <a:off x="379413" y="2963863"/>
            <a:ext cx="3795712" cy="896937"/>
          </a:xfrm>
          <a:prstGeom prst="rect">
            <a:avLst/>
          </a:prstGeom>
          <a:noFill/>
          <a:ln w="9525">
            <a:noFill/>
            <a:miter lim="800000"/>
            <a:headEnd/>
            <a:tailEnd/>
          </a:ln>
        </p:spPr>
      </p:pic>
      <p:sp>
        <p:nvSpPr>
          <p:cNvPr id="23558" name="Slide Number Placeholder 6"/>
          <p:cNvSpPr>
            <a:spLocks noGrp="1"/>
          </p:cNvSpPr>
          <p:nvPr>
            <p:ph type="sldNum" sz="quarter" idx="10"/>
          </p:nvPr>
        </p:nvSpPr>
        <p:spPr bwMode="auto">
          <a:noFill/>
          <a:ln>
            <a:miter lim="800000"/>
            <a:headEnd/>
            <a:tailEnd/>
          </a:ln>
        </p:spPr>
        <p:txBody>
          <a:bodyPr/>
          <a:lstStyle/>
          <a:p>
            <a:fld id="{6C00F00C-F11E-40CE-9EC3-F13EABB700F8}" type="slidenum">
              <a:rPr lang="en-GB" smtClean="0"/>
              <a:pPr/>
              <a:t>24</a:t>
            </a:fld>
            <a:endParaRPr lang="en-GB" dirty="0" smtClean="0"/>
          </a:p>
        </p:txBody>
      </p:sp>
      <p:sp>
        <p:nvSpPr>
          <p:cNvPr id="8"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GB" sz="2200" dirty="0" smtClean="0"/>
              <a:t>Highlights from </a:t>
            </a:r>
            <a:r>
              <a:rPr lang="en-GB" sz="2400" dirty="0" smtClean="0"/>
              <a:t>joint IASB/FASB meeting 18 April</a:t>
            </a:r>
            <a:endParaRPr lang="en-GB" sz="2200" dirty="0" smtClean="0"/>
          </a:p>
        </p:txBody>
      </p:sp>
      <p:sp>
        <p:nvSpPr>
          <p:cNvPr id="14339" name="Rectangle 3"/>
          <p:cNvSpPr>
            <a:spLocks noGrp="1"/>
          </p:cNvSpPr>
          <p:nvPr>
            <p:ph idx="1"/>
          </p:nvPr>
        </p:nvSpPr>
        <p:spPr>
          <a:xfrm>
            <a:off x="587375" y="1020763"/>
            <a:ext cx="9123363" cy="5219700"/>
          </a:xfrm>
        </p:spPr>
        <p:txBody>
          <a:bodyPr/>
          <a:lstStyle/>
          <a:p>
            <a:pPr marL="488950" lvl="2" indent="-303213">
              <a:spcAft>
                <a:spcPct val="25000"/>
              </a:spcAft>
              <a:buNone/>
              <a:defRPr/>
            </a:pPr>
            <a:r>
              <a:rPr lang="en-GB" sz="1800" b="1" dirty="0" smtClean="0"/>
              <a:t>Reinsurance contract accounting</a:t>
            </a:r>
          </a:p>
          <a:p>
            <a:pPr marL="488950" lvl="2" indent="-303213">
              <a:spcAft>
                <a:spcPct val="25000"/>
              </a:spcAft>
              <a:defRPr/>
            </a:pPr>
            <a:r>
              <a:rPr lang="en-GB" sz="1800" dirty="0" smtClean="0"/>
              <a:t>Converged decisions reached in three areas with no day one gain still in retained</a:t>
            </a:r>
          </a:p>
          <a:p>
            <a:pPr marL="488950" lvl="2" indent="-303213">
              <a:spcAft>
                <a:spcPct val="25000"/>
              </a:spcAft>
              <a:buNone/>
              <a:defRPr/>
            </a:pPr>
            <a:r>
              <a:rPr lang="en-GB" sz="1800" b="1" dirty="0" smtClean="0"/>
              <a:t>Policy loans</a:t>
            </a:r>
            <a:endParaRPr lang="en-GB" sz="1800" dirty="0" smtClean="0"/>
          </a:p>
          <a:p>
            <a:pPr marL="488950" lvl="2" indent="-303213">
              <a:spcAft>
                <a:spcPct val="25000"/>
              </a:spcAft>
              <a:defRPr/>
            </a:pPr>
            <a:r>
              <a:rPr lang="en-GB" sz="1800" dirty="0" smtClean="0"/>
              <a:t>Measured under the insurance standard and reported as an offset against the insurance liability or unbundled investment liability component</a:t>
            </a:r>
          </a:p>
          <a:p>
            <a:pPr marL="488950" lvl="2" indent="-303213">
              <a:spcAft>
                <a:spcPct val="25000"/>
              </a:spcAft>
              <a:buNone/>
              <a:defRPr/>
            </a:pPr>
            <a:r>
              <a:rPr lang="en-GB" sz="1800" b="1" dirty="0" smtClean="0"/>
              <a:t>Contract riders added at contract inception</a:t>
            </a:r>
          </a:p>
          <a:p>
            <a:pPr marL="488950" lvl="2" indent="-303213">
              <a:spcAft>
                <a:spcPct val="25000"/>
              </a:spcAft>
              <a:defRPr/>
            </a:pPr>
            <a:r>
              <a:rPr lang="en-GB" sz="1800" dirty="0" smtClean="0"/>
              <a:t> Treated as an integral part of the contract</a:t>
            </a:r>
          </a:p>
          <a:p>
            <a:pPr marL="488950" lvl="2" indent="-303213">
              <a:spcAft>
                <a:spcPct val="25000"/>
              </a:spcAft>
              <a:buNone/>
              <a:defRPr/>
            </a:pPr>
            <a:r>
              <a:rPr lang="en-GB" sz="1800" b="1" dirty="0" smtClean="0"/>
              <a:t>Contract modifications</a:t>
            </a:r>
          </a:p>
          <a:p>
            <a:pPr marL="488950" lvl="2" indent="-303213">
              <a:spcAft>
                <a:spcPct val="25000"/>
              </a:spcAft>
              <a:defRPr/>
            </a:pPr>
            <a:r>
              <a:rPr lang="en-GB" sz="1800" dirty="0" smtClean="0"/>
              <a:t>Full derecognition and new contract accounting required for substantial modifications</a:t>
            </a:r>
          </a:p>
          <a:p>
            <a:pPr marL="488950" lvl="2" indent="-303213">
              <a:spcAft>
                <a:spcPct val="25000"/>
              </a:spcAft>
              <a:defRPr/>
            </a:pPr>
            <a:r>
              <a:rPr lang="en-GB" sz="1800" dirty="0" smtClean="0"/>
              <a:t>Based </a:t>
            </a:r>
            <a:r>
              <a:rPr lang="en-GB" sz="1800" dirty="0" smtClean="0"/>
              <a:t>on hypothetical entity specific price for modified contract to be treated as new</a:t>
            </a:r>
          </a:p>
          <a:p>
            <a:pPr marL="488950" lvl="2" indent="-303213">
              <a:spcAft>
                <a:spcPct val="25000"/>
              </a:spcAft>
              <a:defRPr/>
            </a:pPr>
            <a:r>
              <a:rPr lang="en-GB" sz="1800" dirty="0" smtClean="0"/>
              <a:t>Non-substantial modifications will require partial derecognition</a:t>
            </a:r>
          </a:p>
          <a:p>
            <a:pPr marL="488950" lvl="2" indent="-303213">
              <a:spcAft>
                <a:spcPct val="25000"/>
              </a:spcAft>
              <a:buNone/>
              <a:defRPr/>
            </a:pPr>
            <a:r>
              <a:rPr lang="en-GB" sz="1800" b="1" dirty="0" smtClean="0"/>
              <a:t>Reinsurance contract commutation</a:t>
            </a:r>
          </a:p>
          <a:p>
            <a:pPr marL="488950" lvl="2" indent="-303213">
              <a:spcAft>
                <a:spcPct val="25000"/>
              </a:spcAft>
              <a:defRPr/>
            </a:pPr>
            <a:r>
              <a:rPr lang="en-GB" sz="1800" dirty="0" smtClean="0"/>
              <a:t>Net presentation in claims and benefits for overall effect  of commutation</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2</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GB" sz="2200" dirty="0" smtClean="0"/>
              <a:t>Highlights – Education sessions</a:t>
            </a:r>
          </a:p>
        </p:txBody>
      </p:sp>
      <p:sp>
        <p:nvSpPr>
          <p:cNvPr id="14339" name="Rectangle 3"/>
          <p:cNvSpPr>
            <a:spLocks noGrp="1"/>
          </p:cNvSpPr>
          <p:nvPr>
            <p:ph idx="1"/>
          </p:nvPr>
        </p:nvSpPr>
        <p:spPr>
          <a:xfrm>
            <a:off x="549275" y="1001713"/>
            <a:ext cx="9123363" cy="5219700"/>
          </a:xfrm>
        </p:spPr>
        <p:txBody>
          <a:bodyPr/>
          <a:lstStyle/>
          <a:p>
            <a:pPr marL="304800" lvl="1" indent="-303213">
              <a:spcAft>
                <a:spcPct val="25000"/>
              </a:spcAft>
              <a:buNone/>
              <a:defRPr/>
            </a:pPr>
            <a:r>
              <a:rPr lang="en-GB" sz="1800" b="1" dirty="0" smtClean="0"/>
              <a:t>IASB and FASB 18 April</a:t>
            </a:r>
          </a:p>
          <a:p>
            <a:pPr marL="304800" lvl="1" indent="-303213">
              <a:spcAft>
                <a:spcPct val="25000"/>
              </a:spcAft>
              <a:buNone/>
              <a:defRPr/>
            </a:pPr>
            <a:r>
              <a:rPr lang="en-GB" sz="1800" b="1" dirty="0" smtClean="0"/>
              <a:t>FASB single </a:t>
            </a:r>
            <a:r>
              <a:rPr lang="en-GB" sz="1800" b="1" smtClean="0"/>
              <a:t>margin model (Education </a:t>
            </a:r>
            <a:r>
              <a:rPr lang="en-GB" sz="1800" b="1" dirty="0" smtClean="0"/>
              <a:t>session)</a:t>
            </a:r>
          </a:p>
          <a:p>
            <a:pPr marL="488950" lvl="2" indent="-303213">
              <a:spcAft>
                <a:spcPct val="25000"/>
              </a:spcAft>
              <a:defRPr/>
            </a:pPr>
            <a:r>
              <a:rPr lang="en-GB" sz="1800" dirty="0" smtClean="0"/>
              <a:t>Staff presented examples to show how FASB intend to amortise the single margin over the period from inception and beyond the coverage period depending on release from risk up to final settlement </a:t>
            </a:r>
          </a:p>
          <a:p>
            <a:pPr marL="304800" lvl="1" indent="-303213">
              <a:spcAft>
                <a:spcPct val="25000"/>
              </a:spcAft>
              <a:buNone/>
              <a:defRPr/>
            </a:pPr>
            <a:r>
              <a:rPr lang="en-GB" sz="1800" b="1" dirty="0" smtClean="0"/>
              <a:t>IASB and FASB 19 April</a:t>
            </a:r>
          </a:p>
          <a:p>
            <a:pPr marL="304800" lvl="1" indent="-303213">
              <a:spcAft>
                <a:spcPct val="25000"/>
              </a:spcAft>
              <a:buNone/>
              <a:defRPr/>
            </a:pPr>
            <a:r>
              <a:rPr lang="en-GB" sz="1800" b="1" dirty="0" smtClean="0"/>
              <a:t>Possible use of OCI (Education session)</a:t>
            </a:r>
          </a:p>
          <a:p>
            <a:pPr marL="488950" lvl="2" indent="-303213">
              <a:spcAft>
                <a:spcPct val="25000"/>
              </a:spcAft>
              <a:defRPr/>
            </a:pPr>
            <a:r>
              <a:rPr lang="en-GB" sz="1800" dirty="0" smtClean="0"/>
              <a:t>Mixed support for an OCI solution considering changes in discount rate assumptions following changes in market interest rates</a:t>
            </a:r>
          </a:p>
          <a:p>
            <a:pPr marL="488950" lvl="2" indent="-303213">
              <a:spcAft>
                <a:spcPct val="25000"/>
              </a:spcAft>
              <a:defRPr/>
            </a:pPr>
            <a:r>
              <a:rPr lang="en-GB" sz="1800" dirty="0" smtClean="0"/>
              <a:t>Little support for extending the OCI solution to changes to other assumptions linked to changes in market interest rates (e.g. lapse rates)</a:t>
            </a:r>
          </a:p>
          <a:p>
            <a:pPr marL="488950" lvl="2" indent="-303213">
              <a:spcAft>
                <a:spcPct val="25000"/>
              </a:spcAft>
              <a:defRPr/>
            </a:pPr>
            <a:r>
              <a:rPr lang="en-GB" sz="1800" dirty="0" smtClean="0"/>
              <a:t>A loss recognition test for the OCI solution to accelerate loss recycling to income under certain scenarios was left substantially unsupported</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3</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200" dirty="0" smtClean="0"/>
              <a:t>Details of </a:t>
            </a:r>
            <a:r>
              <a:rPr lang="en-GB" sz="2400" dirty="0" smtClean="0"/>
              <a:t>joint IASB/FASB meeting 18 April</a:t>
            </a:r>
            <a:br>
              <a:rPr lang="en-GB" sz="2400" dirty="0" smtClean="0"/>
            </a:br>
            <a:r>
              <a:rPr lang="en-GB" sz="1800" dirty="0" smtClean="0"/>
              <a:t>Reinsurance contract accounting – paper 2F/82F – retroactive contracts</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defRPr/>
            </a:pPr>
            <a:r>
              <a:rPr lang="en-GB" sz="1800" dirty="0" smtClean="0"/>
              <a:t>The cover period for underlying contracts will have expired and without explicit guidance insurers may release all or part of any residual or single margin producing a day one gain on inception on purchase of reinsurance</a:t>
            </a:r>
          </a:p>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The cover period for both cedants and reinsurers should be deemed to be the period from inception to the end of the settlement period for the underlying insurance contracts</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Members noted that this would mean a different earnings pattern from all prospective contracts (IASB) and for prospective contracts accounted under the premium allocation approach (FASB)</a:t>
            </a:r>
          </a:p>
          <a:p>
            <a:pPr marL="488950" lvl="2" indent="-303213">
              <a:spcAft>
                <a:spcPct val="25000"/>
              </a:spcAft>
              <a:defRPr/>
            </a:pPr>
            <a:r>
              <a:rPr lang="en-GB" sz="1800" dirty="0" smtClean="0"/>
              <a:t>This was accepted as the nature of the risks are likely to vary between prospective and retroactive reinsurance for similar business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4</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84950" y="565404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r>
                        <a:rPr lang="en-US" dirty="0" smtClean="0"/>
                        <a:t>Decision</a:t>
                      </a:r>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unanimous</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200" dirty="0" smtClean="0"/>
              <a:t>Details of </a:t>
            </a:r>
            <a:r>
              <a:rPr lang="en-GB" sz="2400" dirty="0" smtClean="0"/>
              <a:t>joint IASB/FASB meeting 18 April</a:t>
            </a:r>
            <a:br>
              <a:rPr lang="en-GB" sz="2400" dirty="0" smtClean="0"/>
            </a:br>
            <a:r>
              <a:rPr lang="en-GB" sz="1800" dirty="0" smtClean="0"/>
              <a:t>Reinsurance contract accounting – paper 2F/82F – loss sensitive features</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defRPr/>
            </a:pPr>
            <a:r>
              <a:rPr lang="en-GB" sz="1800" dirty="0" smtClean="0"/>
              <a:t>Diversity in practice – some features are accounted for according to their form as premiums or commissions other included within claims</a:t>
            </a:r>
          </a:p>
          <a:p>
            <a:pPr marL="488950" lvl="2" indent="-303213">
              <a:spcAft>
                <a:spcPct val="25000"/>
              </a:spcAft>
              <a:buNone/>
              <a:defRPr/>
            </a:pPr>
            <a:r>
              <a:rPr lang="en-GB" sz="1800" b="1" dirty="0" smtClean="0">
                <a:solidFill>
                  <a:srgbClr val="3C8A2E"/>
                </a:solidFill>
              </a:rPr>
              <a:t>Staff proposals</a:t>
            </a:r>
          </a:p>
          <a:p>
            <a:pPr marL="488950" lvl="2" indent="-303213">
              <a:spcAft>
                <a:spcPct val="25000"/>
              </a:spcAft>
              <a:defRPr/>
            </a:pPr>
            <a:r>
              <a:rPr lang="en-GB" sz="1800" dirty="0" smtClean="0"/>
              <a:t>Effect of obligatory loss sensitive features to be reported within claims by cedants and reinsurers</a:t>
            </a:r>
          </a:p>
          <a:p>
            <a:pPr marL="488950" lvl="2" indent="-303213">
              <a:spcAft>
                <a:spcPct val="25000"/>
              </a:spcAft>
              <a:defRPr/>
            </a:pPr>
            <a:r>
              <a:rPr lang="en-GB" sz="1800" dirty="0" smtClean="0"/>
              <a:t>Such effects  to be recognised  by cedants and reinsurers when triggered by loss experience</a:t>
            </a:r>
          </a:p>
          <a:p>
            <a:pPr marL="488950" lvl="2" indent="-303213">
              <a:spcAft>
                <a:spcPct val="25000"/>
              </a:spcAft>
              <a:defRPr/>
            </a:pPr>
            <a:r>
              <a:rPr lang="en-GB" sz="1800" dirty="0" smtClean="0"/>
              <a:t>Non-obligatory loss sensitive features not covered by this requirement</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No ponts raised by Board members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5</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46850" y="523494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r>
                        <a:rPr lang="en-US" dirty="0" smtClean="0"/>
                        <a:t>Decision</a:t>
                      </a:r>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unanimous</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r>
              <a:rPr lang="en-GB" sz="2200" dirty="0" smtClean="0"/>
              <a:t>Details of </a:t>
            </a:r>
            <a:r>
              <a:rPr lang="en-GB" sz="2400" dirty="0" smtClean="0"/>
              <a:t>joint IASB/FASB meeting 18 April</a:t>
            </a:r>
            <a:br>
              <a:rPr lang="en-GB" sz="2400" dirty="0" smtClean="0"/>
            </a:br>
            <a:r>
              <a:rPr lang="en-GB" sz="1800" dirty="0" smtClean="0"/>
              <a:t>Reinsurance contract accounting – paper 2F/82F – PAA or BBA</a:t>
            </a:r>
            <a:br>
              <a:rPr lang="en-GB" sz="1800" dirty="0" smtClean="0"/>
            </a:br>
            <a:endParaRPr lang="en-GB" sz="2200" dirty="0" smtClean="0"/>
          </a:p>
        </p:txBody>
      </p:sp>
      <p:sp>
        <p:nvSpPr>
          <p:cNvPr id="14339" name="Rectangle 3"/>
          <p:cNvSpPr>
            <a:spLocks noGrp="1"/>
          </p:cNvSpPr>
          <p:nvPr>
            <p:ph idx="1"/>
          </p:nvPr>
        </p:nvSpPr>
        <p:spPr>
          <a:xfrm>
            <a:off x="587375" y="1310639"/>
            <a:ext cx="9123363" cy="492982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defRPr/>
            </a:pPr>
            <a:r>
              <a:rPr lang="en-GB" sz="1800" dirty="0" smtClean="0"/>
              <a:t>Different decisions on PAA/BBA – IASB PAA allowed depending on reasonable approximation – FASB PAA required depending on criteria – both agree on PAA for contracts up to 12m duration</a:t>
            </a: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Staff Proposal</a:t>
            </a:r>
          </a:p>
          <a:p>
            <a:pPr marL="488950" lvl="2" indent="-303213">
              <a:spcAft>
                <a:spcPct val="25000"/>
              </a:spcAft>
              <a:buNone/>
              <a:defRPr/>
            </a:pPr>
            <a:r>
              <a:rPr lang="en-GB" sz="1800" dirty="0" smtClean="0"/>
              <a:t>Cedant  – FASB follow underlying – IASB evaluate reasonable approximation</a:t>
            </a:r>
          </a:p>
          <a:p>
            <a:pPr marL="488950" lvl="2" indent="-303213">
              <a:spcAft>
                <a:spcPct val="25000"/>
              </a:spcAft>
              <a:buNone/>
              <a:defRPr/>
            </a:pPr>
            <a:r>
              <a:rPr lang="en-GB" sz="1800" dirty="0" smtClean="0"/>
              <a:t>Reinsurer – IASB  evaluate reasonable approximation – FASB evaluate criteria</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Some FASB members favoured an evaluation of the asset based on cedants’ reinsured business (particularly for retrospective R/I)</a:t>
            </a:r>
          </a:p>
          <a:p>
            <a:pPr marL="488950" lvl="2" indent="-303213">
              <a:spcAft>
                <a:spcPct val="25000"/>
              </a:spcAft>
              <a:defRPr/>
            </a:pPr>
            <a:r>
              <a:rPr lang="en-GB" sz="1800" dirty="0" smtClean="0"/>
              <a:t>Others noted a lack of clarity in reporting the R/I offset if different models apply to underlying risks and R/I</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6</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784950" y="532384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r>
                        <a:rPr lang="en-US" dirty="0" smtClean="0"/>
                        <a:t>Decision</a:t>
                      </a:r>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12 vs.. 1</a:t>
                      </a:r>
                      <a:endParaRPr lang="en-US" sz="1600" dirty="0"/>
                    </a:p>
                  </a:txBody>
                  <a:tcPr/>
                </a:tc>
                <a:tc>
                  <a:txBody>
                    <a:bodyPr/>
                    <a:lstStyle/>
                    <a:p>
                      <a:pPr algn="ctr"/>
                      <a:r>
                        <a:rPr lang="en-US" sz="1600" dirty="0" smtClean="0"/>
                        <a:t>6 vs.1</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200" dirty="0" smtClean="0"/>
              <a:t>Details of </a:t>
            </a:r>
            <a:r>
              <a:rPr lang="en-GB" sz="2400" dirty="0" smtClean="0"/>
              <a:t>joint IASB/FASB meeting 18 April</a:t>
            </a:r>
            <a:br>
              <a:rPr lang="en-GB" sz="2400" dirty="0" smtClean="0"/>
            </a:br>
            <a:r>
              <a:rPr lang="en-GB" sz="1800" dirty="0" smtClean="0"/>
              <a:t>Policy loans – paper 2H / 82H</a:t>
            </a:r>
            <a:br>
              <a:rPr lang="en-GB" sz="1800" dirty="0" smtClean="0"/>
            </a:br>
            <a:endParaRPr lang="en-GB" sz="2200" dirty="0" smtClean="0"/>
          </a:p>
        </p:txBody>
      </p:sp>
      <p:sp>
        <p:nvSpPr>
          <p:cNvPr id="14339" name="Rectangle 3"/>
          <p:cNvSpPr>
            <a:spLocks noGrp="1"/>
          </p:cNvSpPr>
          <p:nvPr>
            <p:ph idx="1"/>
          </p:nvPr>
        </p:nvSpPr>
        <p:spPr>
          <a:xfrm>
            <a:off x="587375" y="1219199"/>
            <a:ext cx="9123363" cy="5021263"/>
          </a:xfrm>
        </p:spPr>
        <p:txBody>
          <a:bodyPr/>
          <a:lstStyle/>
          <a:p>
            <a:pPr marL="488950" lvl="2" indent="-303213">
              <a:spcAft>
                <a:spcPct val="25000"/>
              </a:spcAft>
              <a:buNone/>
              <a:defRPr/>
            </a:pPr>
            <a:r>
              <a:rPr lang="en-GB" sz="1800" b="1" dirty="0" smtClean="0">
                <a:solidFill>
                  <a:srgbClr val="3C8A2E"/>
                </a:solidFill>
              </a:rPr>
              <a:t>Background</a:t>
            </a:r>
          </a:p>
          <a:p>
            <a:pPr marL="488950" lvl="2" indent="-303213">
              <a:spcAft>
                <a:spcPct val="25000"/>
              </a:spcAft>
              <a:defRPr/>
            </a:pPr>
            <a:r>
              <a:rPr lang="en-GB" sz="1800" dirty="0" smtClean="0"/>
              <a:t>Staff noted currently diversity with some accounted under the financial instruments standard and others under the insurance standard but generally policy loans are reported as a separate asset from the insurance liabilities</a:t>
            </a:r>
          </a:p>
          <a:p>
            <a:pPr marL="488950" lvl="2" indent="-303213">
              <a:spcAft>
                <a:spcPct val="25000"/>
              </a:spcAft>
              <a:buNone/>
              <a:defRPr/>
            </a:pPr>
            <a:r>
              <a:rPr lang="en-GB" sz="1800" b="1" dirty="0" smtClean="0">
                <a:solidFill>
                  <a:srgbClr val="3C8A2E"/>
                </a:solidFill>
              </a:rPr>
              <a:t>Staff proposal</a:t>
            </a:r>
          </a:p>
          <a:p>
            <a:pPr marL="488950" lvl="2" indent="-303213">
              <a:spcAft>
                <a:spcPct val="25000"/>
              </a:spcAft>
              <a:defRPr/>
            </a:pPr>
            <a:r>
              <a:rPr lang="en-GB" sz="1800" dirty="0" smtClean="0"/>
              <a:t>In applying the general decisions on unbundling or disaggregation policy loans should be included in the determination of any investment component</a:t>
            </a:r>
          </a:p>
          <a:p>
            <a:pPr marL="488950" lvl="2" indent="-303213">
              <a:spcAft>
                <a:spcPct val="25000"/>
              </a:spcAft>
              <a:defRPr/>
            </a:pPr>
            <a:r>
              <a:rPr lang="en-GB" sz="1800" dirty="0" smtClean="0"/>
              <a:t>Policy loans should be measured under the insurance standard and reported as an offset against the insurance balance or unbundled investment component if any</a:t>
            </a:r>
          </a:p>
          <a:p>
            <a:pPr marL="488950" lvl="2" indent="-303213">
              <a:spcAft>
                <a:spcPct val="25000"/>
              </a:spcAft>
              <a:buNone/>
              <a:defRPr/>
            </a:pPr>
            <a:r>
              <a:rPr lang="en-GB" sz="1800" b="1" dirty="0" smtClean="0">
                <a:solidFill>
                  <a:srgbClr val="3C8A2E"/>
                </a:solidFill>
              </a:rPr>
              <a:t>Discussion</a:t>
            </a:r>
          </a:p>
          <a:p>
            <a:pPr marL="488950" lvl="2" indent="-303213">
              <a:spcAft>
                <a:spcPct val="25000"/>
              </a:spcAft>
              <a:defRPr/>
            </a:pPr>
            <a:r>
              <a:rPr lang="en-GB" sz="1800" dirty="0" smtClean="0"/>
              <a:t>One member noted that as no specific reference was made to policy loans in the ED there should be specific outreach before a decision is taken but there was no general support for specific outreach</a:t>
            </a:r>
          </a:p>
          <a:p>
            <a:pPr marL="488950" lvl="2" indent="-303213">
              <a:spcAft>
                <a:spcPct val="25000"/>
              </a:spcAft>
              <a:defRPr/>
            </a:pPr>
            <a:r>
              <a:rPr lang="en-GB" sz="1800" dirty="0" smtClean="0"/>
              <a:t>The complexity of including possible policy loans within cash flow estimates was noted but general view that as overall effective terms for policy loans likely to be close to market rates effect  on measurement of cash flows unlikely to be material</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7</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200" dirty="0" smtClean="0"/>
              <a:t>Details of </a:t>
            </a:r>
            <a:r>
              <a:rPr lang="en-GB" sz="2400" dirty="0" smtClean="0"/>
              <a:t>joint IASB/FASB meeting 18 April</a:t>
            </a:r>
            <a:br>
              <a:rPr lang="en-GB" sz="2400" dirty="0" smtClean="0"/>
            </a:br>
            <a:r>
              <a:rPr lang="en-GB" sz="1800" dirty="0" smtClean="0"/>
              <a:t>Policy loans – paper 2H / 82H (cont.)</a:t>
            </a:r>
            <a:br>
              <a:rPr lang="en-GB" sz="1800" dirty="0" smtClean="0"/>
            </a:br>
            <a:endParaRPr lang="en-GB" sz="2200" dirty="0" smtClean="0"/>
          </a:p>
        </p:txBody>
      </p:sp>
      <p:sp>
        <p:nvSpPr>
          <p:cNvPr id="14339" name="Rectangle 3"/>
          <p:cNvSpPr>
            <a:spLocks noGrp="1"/>
          </p:cNvSpPr>
          <p:nvPr>
            <p:ph idx="1"/>
          </p:nvPr>
        </p:nvSpPr>
        <p:spPr>
          <a:xfrm>
            <a:off x="587375" y="1219199"/>
            <a:ext cx="9123363" cy="5021263"/>
          </a:xfrm>
        </p:spPr>
        <p:txBody>
          <a:bodyPr/>
          <a:lstStyle/>
          <a:p>
            <a:pPr marL="488950" lvl="2" indent="-303213">
              <a:spcAft>
                <a:spcPct val="25000"/>
              </a:spcAft>
              <a:buNone/>
              <a:defRPr/>
            </a:pPr>
            <a:r>
              <a:rPr lang="en-GB" sz="1800" b="1" dirty="0" smtClean="0">
                <a:solidFill>
                  <a:srgbClr val="3C8A2E"/>
                </a:solidFill>
              </a:rPr>
              <a:t>Discussion (continued)</a:t>
            </a:r>
            <a:endParaRPr lang="en-GB" sz="1800" b="1" dirty="0" smtClean="0"/>
          </a:p>
          <a:p>
            <a:pPr marL="488950" lvl="2" indent="-303213">
              <a:spcAft>
                <a:spcPct val="25000"/>
              </a:spcAft>
              <a:defRPr/>
            </a:pPr>
            <a:r>
              <a:rPr lang="en-GB" sz="1800" dirty="0" smtClean="0"/>
              <a:t>One member asked for specific disclosure of policy loans in the notes and another noted that such disclosure would be useful where policy loan interest income is material</a:t>
            </a:r>
          </a:p>
          <a:p>
            <a:pPr marL="488950" lvl="2" indent="-303213">
              <a:spcAft>
                <a:spcPct val="25000"/>
              </a:spcAft>
              <a:buNone/>
              <a:defRPr/>
            </a:pPr>
            <a:r>
              <a:rPr lang="en-GB" sz="1800" b="1" dirty="0" smtClean="0">
                <a:solidFill>
                  <a:srgbClr val="3C8A2E"/>
                </a:solidFill>
              </a:rPr>
              <a:t>Decision</a:t>
            </a: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endParaRPr lang="en-GB" sz="1800" b="1" dirty="0" smtClean="0">
              <a:solidFill>
                <a:srgbClr val="3C8A2E"/>
              </a:solidFill>
            </a:endParaRPr>
          </a:p>
          <a:p>
            <a:pPr marL="488950" lvl="2" indent="-303213">
              <a:spcAft>
                <a:spcPct val="25000"/>
              </a:spcAft>
              <a:buNone/>
              <a:defRPr/>
            </a:pPr>
            <a:r>
              <a:rPr lang="en-GB" sz="1800" b="1" dirty="0" smtClean="0">
                <a:solidFill>
                  <a:srgbClr val="3C8A2E"/>
                </a:solidFill>
              </a:rPr>
              <a:t>Next steps</a:t>
            </a:r>
          </a:p>
          <a:p>
            <a:pPr marL="488950" lvl="2" indent="-303213">
              <a:spcAft>
                <a:spcPct val="25000"/>
              </a:spcAft>
              <a:defRPr/>
            </a:pPr>
            <a:r>
              <a:rPr lang="en-GB" sz="1800" dirty="0" smtClean="0"/>
              <a:t>Staff to consider whether a specific requirement is required for policy loans when preparing papers on disclosure requirements for subsequent meetings</a:t>
            </a:r>
          </a:p>
          <a:p>
            <a:pPr marL="488950" lvl="2" indent="-303213">
              <a:spcAft>
                <a:spcPct val="25000"/>
              </a:spcAft>
              <a:buNone/>
              <a:defRPr/>
            </a:pPr>
            <a:endParaRPr lang="en-GB" sz="1800" b="1" dirty="0" smtClean="0">
              <a:solidFill>
                <a:srgbClr val="3C8A2E"/>
              </a:solidFill>
            </a:endParaRPr>
          </a:p>
          <a:p>
            <a:pPr marL="488950" lvl="2" indent="-303213">
              <a:spcAft>
                <a:spcPct val="25000"/>
              </a:spcAft>
              <a:defRPr/>
            </a:pP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8</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(April 2012)</a:t>
            </a:r>
            <a:endParaRPr lang="en-US" dirty="0" smtClean="0"/>
          </a:p>
        </p:txBody>
      </p:sp>
      <p:graphicFrame>
        <p:nvGraphicFramePr>
          <p:cNvPr id="7" name="Table 6"/>
          <p:cNvGraphicFramePr>
            <a:graphicFrameLocks noGrp="1"/>
          </p:cNvGraphicFramePr>
          <p:nvPr/>
        </p:nvGraphicFramePr>
        <p:xfrm>
          <a:off x="800190" y="2788920"/>
          <a:ext cx="8638974" cy="701040"/>
        </p:xfrm>
        <a:graphic>
          <a:graphicData uri="http://schemas.openxmlformats.org/drawingml/2006/table">
            <a:tbl>
              <a:tblPr firstRow="1" bandRow="1">
                <a:tableStyleId>{5C22544A-7EE6-4342-B048-85BDC9FD1C3A}</a:tableStyleId>
              </a:tblPr>
              <a:tblGrid>
                <a:gridCol w="4488090"/>
                <a:gridCol w="1844040"/>
                <a:gridCol w="2306844"/>
              </a:tblGrid>
              <a:tr h="228600">
                <a:tc>
                  <a:txBody>
                    <a:bodyPr/>
                    <a:lstStyle/>
                    <a:p>
                      <a:endParaRPr lang="en-US" dirty="0"/>
                    </a:p>
                  </a:txBody>
                  <a:tcPr/>
                </a:tc>
                <a:tc>
                  <a:txBody>
                    <a:bodyPr/>
                    <a:lstStyle/>
                    <a:p>
                      <a:pPr algn="ctr"/>
                      <a:r>
                        <a:rPr lang="en-US" sz="1600" dirty="0" smtClean="0"/>
                        <a:t>IASB</a:t>
                      </a:r>
                      <a:endParaRPr lang="en-US" sz="1600" dirty="0"/>
                    </a:p>
                  </a:txBody>
                  <a:tcPr/>
                </a:tc>
                <a:tc>
                  <a:txBody>
                    <a:bodyPr/>
                    <a:lstStyle/>
                    <a:p>
                      <a:pPr algn="ctr"/>
                      <a:r>
                        <a:rPr lang="en-US" sz="1600" dirty="0" smtClean="0"/>
                        <a:t>FASB</a:t>
                      </a:r>
                      <a:endParaRPr lang="en-US" sz="1600" dirty="0"/>
                    </a:p>
                  </a:txBody>
                  <a:tcPr/>
                </a:tc>
              </a:tr>
              <a:tr h="292978">
                <a:tc>
                  <a:txBody>
                    <a:bodyPr/>
                    <a:lstStyle/>
                    <a:p>
                      <a:r>
                        <a:rPr lang="en-US" sz="1600" baseline="0" dirty="0" smtClean="0"/>
                        <a:t>Approve Staff recommendation</a:t>
                      </a:r>
                    </a:p>
                  </a:txBody>
                  <a:tcPr/>
                </a:tc>
                <a:tc>
                  <a:txBody>
                    <a:bodyPr/>
                    <a:lstStyle/>
                    <a:p>
                      <a:pPr algn="ctr"/>
                      <a:r>
                        <a:rPr lang="en-US" sz="1600" dirty="0" smtClean="0"/>
                        <a:t>12</a:t>
                      </a:r>
                      <a:r>
                        <a:rPr lang="en-US" sz="1600" baseline="0" dirty="0" smtClean="0"/>
                        <a:t> vs.. 1</a:t>
                      </a:r>
                      <a:endParaRPr lang="en-US" sz="1600" dirty="0"/>
                    </a:p>
                  </a:txBody>
                  <a:tcPr/>
                </a:tc>
                <a:tc>
                  <a:txBody>
                    <a:bodyPr/>
                    <a:lstStyle/>
                    <a:p>
                      <a:pPr algn="ctr"/>
                      <a:r>
                        <a:rPr lang="en-US" sz="1600" dirty="0" smtClean="0"/>
                        <a:t>unanimous</a:t>
                      </a:r>
                      <a:endParaRPr lang="en-US" sz="16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8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22665</TotalTime>
  <Words>6832</Words>
  <Application>Microsoft Office PowerPoint</Application>
  <PresentationFormat>A4 Paper (210x297 mm)</PresentationFormat>
  <Paragraphs>468</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18_Blank</vt:lpstr>
      <vt:lpstr>Preparation for an OCI decision continues in the midst of several minor converged decisions IFRS 4 Phase II Update</vt:lpstr>
      <vt:lpstr>Agenda</vt:lpstr>
      <vt:lpstr>Highlights from joint IASB/FASB meeting 18 April</vt:lpstr>
      <vt:lpstr>Highlights – Education sessions</vt:lpstr>
      <vt:lpstr>Details of joint IASB/FASB meeting 18 April Reinsurance contract accounting – paper 2F/82F – retroactive contracts </vt:lpstr>
      <vt:lpstr>Details of joint IASB/FASB meeting 18 April Reinsurance contract accounting – paper 2F/82F – loss sensitive features </vt:lpstr>
      <vt:lpstr>Details of joint IASB/FASB meeting 18 April Reinsurance contract accounting – paper 2F/82F – PAA or BBA </vt:lpstr>
      <vt:lpstr>Details of joint IASB/FASB meeting 18 April Policy loans – paper 2H / 82H </vt:lpstr>
      <vt:lpstr>Details of joint IASB/FASB meeting 18 April Policy loans – paper 2H / 82H (cont.) </vt:lpstr>
      <vt:lpstr>Details of joint IASB/FASB meeting 18 April Contract riders – paper 2H / 82H </vt:lpstr>
      <vt:lpstr>Details of joint IASB/FASB meeting 18 April Contract modifications – paper 2G/82G – identification </vt:lpstr>
      <vt:lpstr>Details of joint IASB/FASB meeting 18 April Contract modifications – paper 2G/82G – mechanics </vt:lpstr>
      <vt:lpstr>Details of joint IASB/FASB meeting 18 April Contract modifications – paper 2G/82G – non-substantial modifications </vt:lpstr>
      <vt:lpstr>Details of joint IASB/FASB meeting 18 April Reinsurance contract commutation – paper 2G/82G </vt:lpstr>
      <vt:lpstr>Details of IASB/ FASB Education session – 18 April FASB decision on for single margin recognition principles – paper 2I</vt:lpstr>
      <vt:lpstr>Details of IASB/ FASB Education session – 18 April FASB decision on for single margin recognition principles – paper 2I (cont.)</vt:lpstr>
      <vt:lpstr>Details of IASB/ FASB Education session – 19 April Recognising changes in the insurance liability in OCI – papers 2A to 2E</vt:lpstr>
      <vt:lpstr>Details of IASB/ FASB Education session – 19 April Recognising changes in the insurance liability in OCI – papers 2A to 2E (cont.)</vt:lpstr>
      <vt:lpstr>Details of IASB/ FASB Education session – 19 April Recognising changes in the insurance liability in OCI – papers 2A to 2E (cont.)</vt:lpstr>
      <vt:lpstr>Details of IASB/ FASB Education session – 19 April Recognising changes in the insurance liability in OCI  - papers 2A to 2E (cont.)</vt:lpstr>
      <vt:lpstr>Next steps and timetable</vt:lpstr>
      <vt:lpstr>Next steps and timetable</vt:lpstr>
      <vt:lpstr>IASPlus website redesigned and improved insurance page</vt:lpstr>
      <vt:lpstr>Contact details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for insurance webinar march 12</dc:title>
  <dc:creator>Mike Brien</dc:creator>
  <cp:lastModifiedBy>fnagari</cp:lastModifiedBy>
  <cp:revision>2023</cp:revision>
  <dcterms:created xsi:type="dcterms:W3CDTF">2012-03-25T22:51:35Z</dcterms:created>
  <dcterms:modified xsi:type="dcterms:W3CDTF">2012-04-25T11:56:42Z</dcterms:modified>
</cp:coreProperties>
</file>